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84" r:id="rId6"/>
    <p:sldId id="286" r:id="rId7"/>
    <p:sldId id="259" r:id="rId8"/>
    <p:sldId id="282" r:id="rId9"/>
    <p:sldId id="287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Noto Serif" panose="02020600060500020200" pitchFamily="18" charset="0"/>
      <p:regular r:id="rId19"/>
      <p:bold r:id="rId20"/>
      <p:italic r:id="rId21"/>
      <p:boldItalic r:id="rId22"/>
    </p:embeddedFont>
    <p:embeddedFont>
      <p:font typeface="Noto Serif Display ExtraCondensed Bold" panose="020B0604020202020204"/>
      <p:regular r:id="rId23"/>
    </p:embeddedFont>
    <p:embeddedFont>
      <p:font typeface="Noto Serif Display ExtraCondensed Bold Bold" panose="020B06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3" autoAdjust="0"/>
    <p:restoredTop sz="95761" autoAdjust="0"/>
  </p:normalViewPr>
  <p:slideViewPr>
    <p:cSldViewPr>
      <p:cViewPr varScale="1">
        <p:scale>
          <a:sx n="73" d="100"/>
          <a:sy n="73" d="100"/>
        </p:scale>
        <p:origin x="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7.png"/><Relationship Id="rId18" Type="http://schemas.openxmlformats.org/officeDocument/2006/relationships/hyperlink" Target="https://hr.linkedin.com/in/ivan-vrsalovic" TargetMode="External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openxmlformats.org/officeDocument/2006/relationships/hyperlink" Target="mailto:vrsalovic.ivan@gmail.com" TargetMode="External"/><Relationship Id="rId2" Type="http://schemas.openxmlformats.org/officeDocument/2006/relationships/slideLayout" Target="../slideLayouts/slideLayout7.xml"/><Relationship Id="rId16" Type="http://schemas.openxmlformats.org/officeDocument/2006/relationships/hyperlink" Target="https://hr.linkedin.com/in/rene-frlan-27370a235" TargetMode="External"/><Relationship Id="rId20" Type="http://schemas.openxmlformats.org/officeDocument/2006/relationships/image" Target="../media/image29.png"/><Relationship Id="rId1" Type="http://schemas.openxmlformats.org/officeDocument/2006/relationships/themeOverride" Target="../theme/themeOverride2.xml"/><Relationship Id="rId6" Type="http://schemas.openxmlformats.org/officeDocument/2006/relationships/hyperlink" Target="https://hr.linkedin.com/in/bruno-fran%C4%8Di%C5%A1kovi%C4%87-622015278" TargetMode="External"/><Relationship Id="rId11" Type="http://schemas.microsoft.com/office/2007/relationships/hdphoto" Target="../media/hdphoto3.wdp"/><Relationship Id="rId5" Type="http://schemas.openxmlformats.org/officeDocument/2006/relationships/hyperlink" Target="mailto:bruno.franciskovic@gmail.com" TargetMode="External"/><Relationship Id="rId15" Type="http://schemas.openxmlformats.org/officeDocument/2006/relationships/hyperlink" Target="mailto:rene.frlan@gmail.com" TargetMode="External"/><Relationship Id="rId23" Type="http://schemas.openxmlformats.org/officeDocument/2006/relationships/image" Target="../media/image31.png"/><Relationship Id="rId10" Type="http://schemas.openxmlformats.org/officeDocument/2006/relationships/image" Target="../media/image25.png"/><Relationship Id="rId19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microsoft.com/office/2007/relationships/hdphoto" Target="../media/hdphoto4.wdp"/><Relationship Id="rId22" Type="http://schemas.openxmlformats.org/officeDocument/2006/relationships/hyperlink" Target="mailto:jakov.mrak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93828" y="4448175"/>
            <a:ext cx="6700344" cy="582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61583" y="966699"/>
            <a:ext cx="15364832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82"/>
              </a:lnSpc>
            </a:pPr>
            <a:r>
              <a:rPr lang="hr-HR" sz="7984" spc="-159" dirty="0">
                <a:solidFill>
                  <a:srgbClr val="4696FF"/>
                </a:solidFill>
                <a:latin typeface="Noto Serif Display ExtraCondensed Bold Bold"/>
              </a:rPr>
              <a:t>K</a:t>
            </a:r>
            <a:r>
              <a:rPr lang="it-IT" sz="7984" spc="-159" dirty="0">
                <a:solidFill>
                  <a:srgbClr val="4696FF"/>
                </a:solidFill>
                <a:latin typeface="Noto Serif Display ExtraCondensed Bold Bold"/>
              </a:rPr>
              <a:t>ako brzo i efikasno brisati nepotrebne fotografije</a:t>
            </a:r>
            <a:endParaRPr lang="en-US" sz="7984" spc="-159" dirty="0">
              <a:solidFill>
                <a:srgbClr val="4696FF"/>
              </a:solidFill>
              <a:latin typeface="Noto Serif Display Extra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01717" y="3451100"/>
            <a:ext cx="4484565" cy="54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7"/>
              </a:lnSpc>
            </a:pPr>
            <a:r>
              <a:rPr lang="hr-HR" sz="3600" spc="-67" dirty="0">
                <a:solidFill>
                  <a:srgbClr val="253237"/>
                </a:solidFill>
                <a:latin typeface="Noto Serif"/>
              </a:rPr>
              <a:t>Tim </a:t>
            </a:r>
            <a:r>
              <a:rPr lang="hr-HR" sz="3600" spc="-67" dirty="0" err="1">
                <a:solidFill>
                  <a:srgbClr val="253237"/>
                </a:solidFill>
                <a:latin typeface="Noto Serif"/>
              </a:rPr>
              <a:t>Grancigule</a:t>
            </a:r>
            <a:endParaRPr lang="en-US" sz="3600" spc="-67" dirty="0">
              <a:solidFill>
                <a:srgbClr val="253237"/>
              </a:solidFill>
              <a:latin typeface="Noto Serif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" y="876300"/>
            <a:ext cx="7086600" cy="8986185"/>
            <a:chOff x="0" y="38100"/>
            <a:chExt cx="8437503" cy="11304302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8437503" cy="3180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267"/>
                </a:lnSpc>
                <a:spcBef>
                  <a:spcPct val="0"/>
                </a:spcBef>
              </a:pPr>
              <a:r>
                <a:rPr lang="hr-HR" sz="7988" dirty="0">
                  <a:solidFill>
                    <a:srgbClr val="253237"/>
                  </a:solidFill>
                  <a:latin typeface="Noto Serif Display ExtraCondensed Bold"/>
                </a:rPr>
                <a:t>Upoznavanje s problemom</a:t>
              </a:r>
              <a:endParaRPr lang="en-US" sz="7988" u="none" dirty="0">
                <a:solidFill>
                  <a:srgbClr val="253237"/>
                </a:solidFill>
                <a:latin typeface="Noto Serif Display ExtraCondense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29239"/>
              <a:ext cx="7714855" cy="78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hr-HR" sz="2800" b="1" dirty="0">
                  <a:solidFill>
                    <a:srgbClr val="000000"/>
                  </a:solidFill>
                  <a:latin typeface="Montserrat"/>
                </a:rPr>
                <a:t>Veliki broj nepotrebnih fotografija</a:t>
              </a:r>
            </a:p>
            <a:p>
              <a:pPr lvl="0" algn="l">
                <a:lnSpc>
                  <a:spcPts val="2660"/>
                </a:lnSpc>
                <a:spcBef>
                  <a:spcPct val="0"/>
                </a:spcBef>
              </a:pPr>
              <a:endParaRPr lang="hr-HR" sz="2800" u="none" dirty="0">
                <a:solidFill>
                  <a:srgbClr val="000000"/>
                </a:solidFill>
                <a:latin typeface="Montserrat"/>
              </a:endParaRPr>
            </a:p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Po projektu </a:t>
              </a: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oko </a:t>
              </a: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350 000 fotografija</a:t>
              </a: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. </a:t>
              </a:r>
            </a:p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pl-PL" sz="2800" u="none" dirty="0">
                <a:solidFill>
                  <a:srgbClr val="000000"/>
                </a:solidFill>
                <a:latin typeface="Montserrat"/>
              </a:endParaRPr>
            </a:p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8%</a:t>
              </a: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nepotrebnih</a:t>
              </a:r>
            </a:p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pl-PL" sz="2800" dirty="0">
                <a:solidFill>
                  <a:srgbClr val="000000"/>
                </a:solidFill>
                <a:latin typeface="Montserrat"/>
              </a:endParaRPr>
            </a:p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Otprilike </a:t>
              </a: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1 000 000 </a:t>
              </a: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fotografija </a:t>
              </a: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godišnje</a:t>
              </a: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.</a:t>
              </a:r>
              <a:endParaRPr lang="pl-PL" sz="2800" b="1" u="none" dirty="0">
                <a:solidFill>
                  <a:srgbClr val="000000"/>
                </a:solidFill>
                <a:latin typeface="Montserrat"/>
              </a:endParaRPr>
            </a:p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pl-PL" sz="2800" u="none" dirty="0">
                <a:solidFill>
                  <a:srgbClr val="000000"/>
                </a:solidFill>
                <a:latin typeface="Montserrat"/>
              </a:endParaRPr>
            </a:p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Cilj</a:t>
              </a: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 je </a:t>
              </a: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pronaći</a:t>
              </a: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efikasne</a:t>
              </a: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pl-PL" sz="2800" b="1" u="none" dirty="0">
                  <a:solidFill>
                    <a:srgbClr val="000000"/>
                  </a:solidFill>
                  <a:latin typeface="Montserrat"/>
                </a:rPr>
                <a:t>načine</a:t>
              </a:r>
              <a:r>
                <a:rPr lang="pl-PL" sz="2800" u="none" dirty="0">
                  <a:solidFill>
                    <a:srgbClr val="000000"/>
                  </a:solidFill>
                  <a:latin typeface="Montserrat"/>
                </a:rPr>
                <a:t> za upravljanje tim obimom slika i optimizirati procese</a:t>
              </a:r>
              <a:r>
                <a:rPr lang="pl-PL" sz="2800" dirty="0">
                  <a:solidFill>
                    <a:srgbClr val="000000"/>
                  </a:solidFill>
                  <a:latin typeface="Montserrat"/>
                </a:rPr>
                <a:t> klasifikacije</a:t>
              </a:r>
              <a:endParaRPr lang="pl-PL" sz="2800" u="none" dirty="0">
                <a:solidFill>
                  <a:srgbClr val="000000"/>
                </a:solidFill>
                <a:latin typeface="Montserrat"/>
              </a:endParaRPr>
            </a:p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hr-HR" sz="1900" u="none" dirty="0">
                <a:solidFill>
                  <a:srgbClr val="000000"/>
                </a:solidFill>
                <a:latin typeface="Montserrat"/>
              </a:endParaRPr>
            </a:p>
            <a:p>
              <a:pPr marL="342900" lvl="0" indent="-342900" algn="l">
                <a:lnSpc>
                  <a:spcPts val="26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1900" u="none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64620" y="2178699"/>
            <a:ext cx="8802723" cy="64700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812D30-AACE-4F1B-B34E-970C649E3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" r="-2" b="22274"/>
          <a:stretch/>
        </p:blipFill>
        <p:spPr bwMode="auto">
          <a:xfrm>
            <a:off x="1" y="10"/>
            <a:ext cx="9148572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B9EFF4-4C9D-42BE-868F-819CFC2EB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0" r="-2" b="16166"/>
          <a:stretch/>
        </p:blipFill>
        <p:spPr bwMode="auto">
          <a:xfrm>
            <a:off x="9139428" y="10"/>
            <a:ext cx="9148572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FC184D2-C9B1-F49F-3388-1D03EB611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r="-2" b="6753"/>
          <a:stretch/>
        </p:blipFill>
        <p:spPr bwMode="auto">
          <a:xfrm>
            <a:off x="1" y="5143500"/>
            <a:ext cx="91485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7926AF-B973-62A5-4A18-4A26CBD95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" r="-2" b="24809"/>
          <a:stretch/>
        </p:blipFill>
        <p:spPr bwMode="auto">
          <a:xfrm>
            <a:off x="9139428" y="5143500"/>
            <a:ext cx="91485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30C9187-1356-9262-8D9B-57E19DAC1450}"/>
              </a:ext>
            </a:extLst>
          </p:cNvPr>
          <p:cNvSpPr txBox="1"/>
          <p:nvPr/>
        </p:nvSpPr>
        <p:spPr>
          <a:xfrm>
            <a:off x="5073016" y="4547183"/>
            <a:ext cx="8153400" cy="1192634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hr-HR" sz="7988" dirty="0">
                <a:solidFill>
                  <a:schemeClr val="bg1"/>
                </a:solidFill>
                <a:latin typeface="Noto Serif Display ExtraCondensed Bold"/>
              </a:rPr>
              <a:t>Koje slike su višak?</a:t>
            </a:r>
            <a:endParaRPr lang="en-US" sz="7988" u="none" dirty="0">
              <a:solidFill>
                <a:schemeClr val="bg1"/>
              </a:solidFill>
              <a:latin typeface="Noto Serif Display ExtraCondensed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25400" y="7548385"/>
            <a:ext cx="9144000" cy="2581948"/>
            <a:chOff x="20387" y="5966866"/>
            <a:chExt cx="7339307" cy="2072365"/>
          </a:xfrm>
        </p:grpSpPr>
        <p:sp>
          <p:nvSpPr>
            <p:cNvPr id="13" name="TextBox 13"/>
            <p:cNvSpPr txBox="1"/>
            <p:nvPr/>
          </p:nvSpPr>
          <p:spPr>
            <a:xfrm>
              <a:off x="1449333" y="5966866"/>
              <a:ext cx="4440642" cy="429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17"/>
                </a:lnSpc>
                <a:spcBef>
                  <a:spcPct val="0"/>
                </a:spcBef>
              </a:pPr>
              <a:r>
                <a:rPr lang="hr-HR" sz="3398" u="none" spc="-67" dirty="0">
                  <a:solidFill>
                    <a:srgbClr val="253237"/>
                  </a:solidFill>
                  <a:latin typeface="Noto Serif"/>
                </a:rPr>
                <a:t>Ideja i realizacija</a:t>
              </a:r>
              <a:endParaRPr lang="en-US" sz="3398" u="none" spc="-67" dirty="0">
                <a:solidFill>
                  <a:srgbClr val="253237"/>
                </a:solidFill>
                <a:latin typeface="Noto Serif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87" y="6461186"/>
              <a:ext cx="7339307" cy="1578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67"/>
                </a:lnSpc>
                <a:spcBef>
                  <a:spcPct val="0"/>
                </a:spcBef>
              </a:pPr>
              <a:r>
                <a:rPr lang="hr-HR" sz="7988" u="none" dirty="0">
                  <a:solidFill>
                    <a:srgbClr val="253237"/>
                  </a:solidFill>
                  <a:latin typeface="Noto Serif Display ExtraCondensed Bold"/>
                </a:rPr>
                <a:t>Rješenja</a:t>
              </a:r>
              <a:endParaRPr lang="en-US" sz="7988" u="none" dirty="0">
                <a:solidFill>
                  <a:srgbClr val="253237"/>
                </a:solidFill>
                <a:latin typeface="Noto Serif Display ExtraCondensed Bold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25AE71-8180-3018-1E8C-DE56D67EA1D7}"/>
              </a:ext>
            </a:extLst>
          </p:cNvPr>
          <p:cNvGrpSpPr/>
          <p:nvPr/>
        </p:nvGrpSpPr>
        <p:grpSpPr>
          <a:xfrm>
            <a:off x="9143998" y="1440924"/>
            <a:ext cx="8458201" cy="7333040"/>
            <a:chOff x="9143999" y="1440924"/>
            <a:chExt cx="8165318" cy="6699551"/>
          </a:xfrm>
        </p:grpSpPr>
        <p:grpSp>
          <p:nvGrpSpPr>
            <p:cNvPr id="2" name="Group 2"/>
            <p:cNvGrpSpPr/>
            <p:nvPr/>
          </p:nvGrpSpPr>
          <p:grpSpPr>
            <a:xfrm>
              <a:off x="9144000" y="1440924"/>
              <a:ext cx="8165317" cy="5093153"/>
              <a:chOff x="0" y="-38100"/>
              <a:chExt cx="10887088" cy="6072109"/>
            </a:xfrm>
          </p:grpSpPr>
          <p:sp>
            <p:nvSpPr>
              <p:cNvPr id="3" name="TextBox 3"/>
              <p:cNvSpPr txBox="1"/>
              <p:nvPr/>
            </p:nvSpPr>
            <p:spPr>
              <a:xfrm>
                <a:off x="0" y="-38100"/>
                <a:ext cx="1388820" cy="157804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9267"/>
                  </a:lnSpc>
                  <a:spcBef>
                    <a:spcPct val="0"/>
                  </a:spcBef>
                </a:pPr>
                <a:r>
                  <a:rPr lang="en-US" sz="7988" u="none" dirty="0">
                    <a:solidFill>
                      <a:srgbClr val="1885F1"/>
                    </a:solidFill>
                    <a:latin typeface="Noto Serif Display ExtraCondensed Bold"/>
                  </a:rPr>
                  <a:t>1.</a:t>
                </a:r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1978659" y="-38100"/>
                <a:ext cx="6140620" cy="59071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417"/>
                  </a:lnSpc>
                  <a:spcBef>
                    <a:spcPct val="0"/>
                  </a:spcBef>
                </a:pPr>
                <a:r>
                  <a:rPr lang="hr-HR" sz="3600" spc="-67" dirty="0">
                    <a:solidFill>
                      <a:srgbClr val="253237"/>
                    </a:solidFill>
                    <a:latin typeface="Noto Serif"/>
                  </a:rPr>
                  <a:t>Učenje modela</a:t>
                </a:r>
                <a:endParaRPr lang="en-US" sz="3600" spc="-67" dirty="0">
                  <a:solidFill>
                    <a:srgbClr val="253237"/>
                  </a:solidFill>
                  <a:latin typeface="Noto Serif"/>
                </a:endParaRP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978658" y="795251"/>
                <a:ext cx="8584487" cy="123840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660"/>
                  </a:lnSpc>
                  <a:spcBef>
                    <a:spcPct val="0"/>
                  </a:spcBef>
                </a:pPr>
                <a:r>
                  <a:rPr lang="en-US" sz="2400" b="1" u="none" dirty="0" err="1">
                    <a:solidFill>
                      <a:srgbClr val="000000"/>
                    </a:solidFill>
                    <a:latin typeface="Montserrat"/>
                  </a:rPr>
                  <a:t>Naučiti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b="1" u="none" dirty="0" err="1">
                    <a:solidFill>
                      <a:srgbClr val="000000"/>
                    </a:solidFill>
                    <a:latin typeface="Montserrat"/>
                  </a:rPr>
                  <a:t>računalno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 </a:t>
                </a:r>
                <a:r>
                  <a:rPr lang="en-US" sz="2400" b="1" u="sng" dirty="0">
                    <a:solidFill>
                      <a:srgbClr val="000000"/>
                    </a:solidFill>
                    <a:latin typeface="Montserrat"/>
                  </a:rPr>
                  <a:t>da </a:t>
                </a:r>
                <a:r>
                  <a:rPr lang="en-US" sz="2400" b="1" u="sng" dirty="0" err="1">
                    <a:solidFill>
                      <a:srgbClr val="000000"/>
                    </a:solidFill>
                    <a:latin typeface="Montserrat"/>
                  </a:rPr>
                  <a:t>raspoznaje</a:t>
                </a:r>
                <a:r>
                  <a:rPr lang="en-US" sz="2400" b="1" u="sng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hr-HR" sz="2400" b="1" u="sng" dirty="0">
                    <a:solidFill>
                      <a:srgbClr val="000000"/>
                    </a:solidFill>
                    <a:latin typeface="Montserrat"/>
                  </a:rPr>
                  <a:t>i</a:t>
                </a:r>
                <a:r>
                  <a:rPr lang="en-US" sz="2400" b="1" u="sng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b="1" u="sng" dirty="0" err="1">
                    <a:solidFill>
                      <a:srgbClr val="000000"/>
                    </a:solidFill>
                    <a:latin typeface="Montserrat"/>
                  </a:rPr>
                  <a:t>sortira</a:t>
                </a:r>
                <a:r>
                  <a:rPr lang="en-US" sz="2400" b="1" u="sng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slik</a:t>
                </a:r>
                <a:r>
                  <a:rPr lang="hr-HR" sz="2400" u="none" dirty="0">
                    <a:solidFill>
                      <a:srgbClr val="000000"/>
                    </a:solidFill>
                    <a:latin typeface="Montserrat"/>
                  </a:rPr>
                  <a:t>e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kako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bi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skratili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vrijeme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potrošeno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na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sortiranje</a:t>
                </a:r>
                <a:r>
                  <a:rPr lang="hr-HR" sz="2400" u="none" dirty="0">
                    <a:solidFill>
                      <a:srgbClr val="000000"/>
                    </a:solidFill>
                    <a:latin typeface="Montserrat"/>
                  </a:rPr>
                  <a:t>.</a:t>
                </a:r>
                <a:endParaRPr lang="en-US" sz="2400" u="none" dirty="0">
                  <a:solidFill>
                    <a:srgbClr val="000000"/>
                  </a:solidFill>
                  <a:latin typeface="Montserrat"/>
                </a:endParaRP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2154112"/>
                <a:ext cx="1670204" cy="157804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9267"/>
                  </a:lnSpc>
                  <a:spcBef>
                    <a:spcPct val="0"/>
                  </a:spcBef>
                </a:pPr>
                <a:r>
                  <a:rPr lang="en-US" sz="7988" u="none" dirty="0">
                    <a:solidFill>
                      <a:srgbClr val="1885F1"/>
                    </a:solidFill>
                    <a:latin typeface="Noto Serif Display ExtraCondensed Bold"/>
                  </a:rPr>
                  <a:t>2.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978658" y="2154112"/>
                <a:ext cx="8222203" cy="5907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417"/>
                  </a:lnSpc>
                  <a:spcBef>
                    <a:spcPct val="0"/>
                  </a:spcBef>
                </a:pPr>
                <a:r>
                  <a:rPr lang="hr-HR" sz="3600" spc="-67" dirty="0">
                    <a:solidFill>
                      <a:srgbClr val="253237"/>
                    </a:solidFill>
                    <a:latin typeface="Noto Serif"/>
                  </a:rPr>
                  <a:t>Stvaranje neuronske mreže</a:t>
                </a:r>
                <a:endParaRPr lang="en-US" sz="3600" spc="-67" dirty="0">
                  <a:solidFill>
                    <a:srgbClr val="253237"/>
                  </a:solidFill>
                  <a:latin typeface="Noto Serif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978658" y="3051068"/>
                <a:ext cx="8908430" cy="3813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660"/>
                  </a:lnSpc>
                  <a:spcBef>
                    <a:spcPct val="0"/>
                  </a:spcBef>
                </a:pPr>
                <a:r>
                  <a:rPr lang="en-US" sz="2400" b="1" u="none" dirty="0">
                    <a:solidFill>
                      <a:srgbClr val="000000"/>
                    </a:solidFill>
                    <a:latin typeface="Montserrat"/>
                  </a:rPr>
                  <a:t>CNN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–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konvolucijska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neuronska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mreža</a:t>
                </a:r>
                <a:endParaRPr lang="en-US" sz="2400" b="1" u="none" dirty="0">
                  <a:solidFill>
                    <a:srgbClr val="000000"/>
                  </a:solidFill>
                  <a:latin typeface="Montserrat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33867" y="4191420"/>
                <a:ext cx="1670204" cy="157804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9267"/>
                  </a:lnSpc>
                  <a:spcBef>
                    <a:spcPct val="0"/>
                  </a:spcBef>
                </a:pPr>
                <a:r>
                  <a:rPr lang="en-US" sz="7988" u="none" dirty="0">
                    <a:solidFill>
                      <a:srgbClr val="1885F1"/>
                    </a:solidFill>
                    <a:latin typeface="Noto Serif Display ExtraCondensed Bold"/>
                  </a:rPr>
                  <a:t>3.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890592" y="4191420"/>
                <a:ext cx="8996494" cy="5907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417"/>
                  </a:lnSpc>
                  <a:spcBef>
                    <a:spcPct val="0"/>
                  </a:spcBef>
                </a:pPr>
                <a:r>
                  <a:rPr lang="hr-HR" sz="3600" spc="-67" dirty="0">
                    <a:solidFill>
                      <a:srgbClr val="253237"/>
                    </a:solidFill>
                    <a:latin typeface="Noto Serif"/>
                  </a:rPr>
                  <a:t>Skup za treniranje i testiranje</a:t>
                </a:r>
                <a:endParaRPr lang="en-US" sz="3600" spc="-67" dirty="0">
                  <a:solidFill>
                    <a:srgbClr val="253237"/>
                  </a:solidFill>
                  <a:latin typeface="Noto Serif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907526" y="4902589"/>
                <a:ext cx="8584486" cy="113142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660"/>
                  </a:lnSpc>
                  <a:spcBef>
                    <a:spcPct val="0"/>
                  </a:spcBef>
                </a:pP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Model </a:t>
                </a:r>
                <a:r>
                  <a:rPr lang="hr-HR" sz="2400" u="none" dirty="0">
                    <a:solidFill>
                      <a:srgbClr val="000000"/>
                    </a:solidFill>
                    <a:latin typeface="Montserrat"/>
                  </a:rPr>
                  <a:t>je </a:t>
                </a:r>
                <a:r>
                  <a:rPr lang="en-US" sz="2400" b="1" u="none" dirty="0" err="1">
                    <a:solidFill>
                      <a:srgbClr val="000000"/>
                    </a:solidFill>
                    <a:latin typeface="Montserrat"/>
                  </a:rPr>
                  <a:t>treniran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na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b="1" u="none" dirty="0">
                    <a:solidFill>
                      <a:srgbClr val="000000"/>
                    </a:solidFill>
                    <a:latin typeface="Montserrat"/>
                  </a:rPr>
                  <a:t>3000 </a:t>
                </a:r>
                <a:r>
                  <a:rPr lang="en-US" sz="2400" b="1" u="none" dirty="0" err="1">
                    <a:solidFill>
                      <a:srgbClr val="000000"/>
                    </a:solidFill>
                    <a:latin typeface="Montserrat"/>
                  </a:rPr>
                  <a:t>dobrih</a:t>
                </a:r>
                <a:r>
                  <a:rPr lang="en-US" sz="2400" b="1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hr-HR" sz="2400" b="1" u="none" dirty="0">
                    <a:solidFill>
                      <a:srgbClr val="000000"/>
                    </a:solidFill>
                    <a:latin typeface="Montserrat"/>
                  </a:rPr>
                  <a:t>i</a:t>
                </a:r>
                <a:r>
                  <a:rPr lang="en-US" sz="2400" b="1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b="1" u="none" dirty="0" err="1">
                    <a:solidFill>
                      <a:srgbClr val="000000"/>
                    </a:solidFill>
                    <a:latin typeface="Montserrat"/>
                  </a:rPr>
                  <a:t>loših</a:t>
                </a:r>
                <a:r>
                  <a:rPr lang="en-US" sz="2400" b="1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hr-HR" sz="2400" b="1" u="none" dirty="0">
                    <a:solidFill>
                      <a:srgbClr val="000000"/>
                    </a:solidFill>
                    <a:latin typeface="Montserrat"/>
                  </a:rPr>
                  <a:t>fotografija</a:t>
                </a:r>
                <a:r>
                  <a:rPr lang="en-US" sz="2400" b="1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u="none" dirty="0" err="1">
                    <a:solidFill>
                      <a:srgbClr val="000000"/>
                    </a:solidFill>
                    <a:latin typeface="Montserrat"/>
                  </a:rPr>
                  <a:t>te</a:t>
                </a:r>
                <a:r>
                  <a:rPr lang="en-US" sz="2400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b="1" u="none" dirty="0" err="1">
                    <a:solidFill>
                      <a:srgbClr val="000000"/>
                    </a:solidFill>
                    <a:latin typeface="Montserrat"/>
                  </a:rPr>
                  <a:t>testiran</a:t>
                </a:r>
                <a:r>
                  <a:rPr lang="en-US" sz="2400" b="1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b="1" u="none" dirty="0" err="1">
                    <a:solidFill>
                      <a:srgbClr val="000000"/>
                    </a:solidFill>
                    <a:latin typeface="Montserrat"/>
                  </a:rPr>
                  <a:t>na</a:t>
                </a:r>
                <a:r>
                  <a:rPr lang="en-US" sz="2400" b="1" u="none" dirty="0">
                    <a:solidFill>
                      <a:srgbClr val="000000"/>
                    </a:solidFill>
                    <a:latin typeface="Montserrat"/>
                  </a:rPr>
                  <a:t> </a:t>
                </a:r>
                <a:r>
                  <a:rPr lang="en-US" sz="2400" b="1" u="none" dirty="0" err="1">
                    <a:solidFill>
                      <a:srgbClr val="000000"/>
                    </a:solidFill>
                    <a:latin typeface="Montserrat"/>
                  </a:rPr>
                  <a:t>drugom</a:t>
                </a:r>
                <a:r>
                  <a:rPr lang="en-US" sz="2400" b="1" u="none" dirty="0">
                    <a:solidFill>
                      <a:srgbClr val="000000"/>
                    </a:solidFill>
                    <a:latin typeface="Montserrat"/>
                  </a:rPr>
                  <a:t> </a:t>
                </a:r>
                <a:r>
                  <a:rPr lang="en-US" sz="2400" b="1" u="none" dirty="0" err="1">
                    <a:solidFill>
                      <a:srgbClr val="000000"/>
                    </a:solidFill>
                    <a:latin typeface="Montserrat"/>
                  </a:rPr>
                  <a:t>projektu</a:t>
                </a:r>
                <a:endParaRPr lang="en-US" sz="2400" u="none" dirty="0">
                  <a:solidFill>
                    <a:srgbClr val="000000"/>
                  </a:solidFill>
                  <a:latin typeface="Montserrat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D3A9C35-A154-1F7C-BE67-09FF74163565}"/>
                </a:ext>
              </a:extLst>
            </p:cNvPr>
            <p:cNvSpPr txBox="1"/>
            <p:nvPr/>
          </p:nvSpPr>
          <p:spPr>
            <a:xfrm>
              <a:off x="9143999" y="6883679"/>
              <a:ext cx="1252653" cy="119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267"/>
                </a:lnSpc>
                <a:spcBef>
                  <a:spcPct val="0"/>
                </a:spcBef>
              </a:pPr>
              <a:r>
                <a:rPr lang="hr-HR" sz="7988" dirty="0">
                  <a:solidFill>
                    <a:srgbClr val="1885F1"/>
                  </a:solidFill>
                  <a:latin typeface="Noto Serif Display ExtraCondensed Bold"/>
                </a:rPr>
                <a:t>4</a:t>
              </a:r>
              <a:r>
                <a:rPr lang="en-US" sz="7988" u="none" dirty="0">
                  <a:solidFill>
                    <a:srgbClr val="1885F1"/>
                  </a:solidFill>
                  <a:latin typeface="Noto Serif Display ExtraCondensed Bold"/>
                </a:rPr>
                <a:t>.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F1690089-FFDA-1BEC-2D6C-543902B4D023}"/>
                </a:ext>
              </a:extLst>
            </p:cNvPr>
            <p:cNvSpPr txBox="1"/>
            <p:nvPr/>
          </p:nvSpPr>
          <p:spPr>
            <a:xfrm>
              <a:off x="10500908" y="6911289"/>
              <a:ext cx="6747371" cy="495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417"/>
                </a:lnSpc>
                <a:spcBef>
                  <a:spcPct val="0"/>
                </a:spcBef>
              </a:pPr>
              <a:r>
                <a:rPr lang="hr-HR" sz="3600" spc="-67" dirty="0">
                  <a:solidFill>
                    <a:srgbClr val="253237"/>
                  </a:solidFill>
                  <a:latin typeface="Noto Serif"/>
                </a:rPr>
                <a:t>Raspodjela slika u klase</a:t>
              </a:r>
              <a:endParaRPr lang="en-US" sz="3600" spc="-67" dirty="0">
                <a:solidFill>
                  <a:srgbClr val="253237"/>
                </a:solidFill>
                <a:latin typeface="Noto Serif"/>
              </a:endParaRPr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CA500AA0-0E49-C192-5E9F-92D5F7D12990}"/>
                </a:ext>
              </a:extLst>
            </p:cNvPr>
            <p:cNvSpPr txBox="1"/>
            <p:nvPr/>
          </p:nvSpPr>
          <p:spPr>
            <a:xfrm>
              <a:off x="10513609" y="7507802"/>
              <a:ext cx="6438365" cy="632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r>
                <a:rPr lang="hr-HR" sz="2400" u="none" dirty="0">
                  <a:solidFill>
                    <a:srgbClr val="000000"/>
                  </a:solidFill>
                  <a:latin typeface="Montserrat"/>
                </a:rPr>
                <a:t>Pomoću </a:t>
              </a:r>
              <a:r>
                <a:rPr lang="hr-HR" sz="2400" b="1" dirty="0">
                  <a:solidFill>
                    <a:srgbClr val="000000"/>
                  </a:solidFill>
                  <a:latin typeface="Montserrat"/>
                </a:rPr>
                <a:t>predikcije modela</a:t>
              </a:r>
              <a:r>
                <a:rPr lang="hr-HR" sz="2400" b="1" u="none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hr-HR" sz="2400" u="none" dirty="0">
                  <a:solidFill>
                    <a:srgbClr val="000000"/>
                  </a:solidFill>
                  <a:latin typeface="Montserrat"/>
                </a:rPr>
                <a:t>slike se sortiraju u različite klase</a:t>
              </a:r>
              <a:endParaRPr lang="en-US" sz="2400" u="none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9480DB-69A5-E226-9473-43998A1FEBAE}"/>
              </a:ext>
            </a:extLst>
          </p:cNvPr>
          <p:cNvGrpSpPr/>
          <p:nvPr/>
        </p:nvGrpSpPr>
        <p:grpSpPr>
          <a:xfrm>
            <a:off x="-32557" y="347212"/>
            <a:ext cx="9049365" cy="7369677"/>
            <a:chOff x="6553200" y="1028700"/>
            <a:chExt cx="12149422" cy="9415802"/>
          </a:xfrm>
        </p:grpSpPr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id="{3254ADC9-9490-7D15-CD0D-ADC56305D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553200" y="1028700"/>
              <a:ext cx="12149422" cy="94158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446A200-7D6F-15C6-F6DE-CB2CED719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26497" y="2679076"/>
              <a:ext cx="9194703" cy="490282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8B26F0-569A-5265-89AB-1ECEA621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3600" y="2736994"/>
              <a:ext cx="5867400" cy="48422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5B32896-8474-C193-DE96-F7D4A964E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59300" y="2679076"/>
              <a:ext cx="409575" cy="481965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27DC143-9F53-815E-1AF6-5E511F4B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81485" y="2742284"/>
              <a:ext cx="991178" cy="48369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D1D64AC-ABF8-588C-96AE-BB7DA89C1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9753601" y="6417182"/>
              <a:ext cx="76200" cy="116205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lose-up of a surface of water&#10;&#10;Description automatically generated">
            <a:extLst>
              <a:ext uri="{FF2B5EF4-FFF2-40B4-BE49-F238E27FC236}">
                <a16:creationId xmlns:a16="http://schemas.microsoft.com/office/drawing/2014/main" id="{0104A0B9-3941-2EB8-B6FA-3D723D567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933" y="7312142"/>
            <a:ext cx="2855640" cy="2141730"/>
          </a:xfrm>
          <a:prstGeom prst="rect">
            <a:avLst/>
          </a:prstGeom>
        </p:spPr>
      </p:pic>
      <p:pic>
        <p:nvPicPr>
          <p:cNvPr id="14" name="Picture 13" descr="A boat on the water&#10;&#10;Description automatically generated">
            <a:extLst>
              <a:ext uri="{FF2B5EF4-FFF2-40B4-BE49-F238E27FC236}">
                <a16:creationId xmlns:a16="http://schemas.microsoft.com/office/drawing/2014/main" id="{5E708BD8-4028-2B79-D9AA-931EEFA9AF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95" y="7312142"/>
            <a:ext cx="2919147" cy="2189361"/>
          </a:xfrm>
          <a:prstGeom prst="rect">
            <a:avLst/>
          </a:prstGeom>
        </p:spPr>
      </p:pic>
      <p:pic>
        <p:nvPicPr>
          <p:cNvPr id="16" name="Picture 15" descr="A rock in the water&#10;&#10;Description automatically generated">
            <a:extLst>
              <a:ext uri="{FF2B5EF4-FFF2-40B4-BE49-F238E27FC236}">
                <a16:creationId xmlns:a16="http://schemas.microsoft.com/office/drawing/2014/main" id="{45B1E74A-FF25-43E1-462D-CDAD1BABB6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9574" y="7288326"/>
            <a:ext cx="2919147" cy="21893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01EEEF-3929-D249-BF89-9769199A1151}"/>
              </a:ext>
            </a:extLst>
          </p:cNvPr>
          <p:cNvSpPr txBox="1"/>
          <p:nvPr/>
        </p:nvSpPr>
        <p:spPr>
          <a:xfrm>
            <a:off x="7315200" y="9548303"/>
            <a:ext cx="2996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>
                <a:latin typeface="Noto Serif Display ExtraCondensed Bold" panose="020B0604020202020204"/>
                <a:ea typeface="Noto Serif Display ExtraCondensed Bold" panose="020B0604020202020204"/>
                <a:cs typeface="Noto Serif Display ExtraCondensed Bold" panose="020B0604020202020204"/>
              </a:rPr>
              <a:t>MODEL</a:t>
            </a:r>
            <a:endParaRPr lang="de-DE" sz="2700" b="1" dirty="0">
              <a:latin typeface="Noto Serif Display ExtraCondensed Bold" panose="020B0604020202020204"/>
              <a:ea typeface="Noto Serif Display ExtraCondensed Bold" panose="020B0604020202020204"/>
              <a:cs typeface="Noto Serif Display ExtraCondensed Bold" panose="020B0604020202020204"/>
            </a:endParaRPr>
          </a:p>
        </p:txBody>
      </p:sp>
      <p:pic>
        <p:nvPicPr>
          <p:cNvPr id="5" name="Picture 4" descr="A blue and white folder&#10;&#10;Description automatically generated">
            <a:extLst>
              <a:ext uri="{FF2B5EF4-FFF2-40B4-BE49-F238E27FC236}">
                <a16:creationId xmlns:a16="http://schemas.microsoft.com/office/drawing/2014/main" id="{A9019DA3-35DF-0557-5B34-BBA80FA91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60" y="3174662"/>
            <a:ext cx="2371725" cy="2371725"/>
          </a:xfrm>
          <a:prstGeom prst="rect">
            <a:avLst/>
          </a:prstGeom>
        </p:spPr>
      </p:pic>
      <p:pic>
        <p:nvPicPr>
          <p:cNvPr id="22" name="Picture 21" descr="A blue and white folder&#10;&#10;Description automatically generated">
            <a:extLst>
              <a:ext uri="{FF2B5EF4-FFF2-40B4-BE49-F238E27FC236}">
                <a16:creationId xmlns:a16="http://schemas.microsoft.com/office/drawing/2014/main" id="{E51A9CCB-BDE7-578D-7D08-DC0B03F7C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12" y="3191786"/>
            <a:ext cx="2371725" cy="2371725"/>
          </a:xfrm>
          <a:prstGeom prst="rect">
            <a:avLst/>
          </a:prstGeom>
        </p:spPr>
      </p:pic>
      <p:pic>
        <p:nvPicPr>
          <p:cNvPr id="23" name="Picture 22" descr="A blue and white folder&#10;&#10;Description automatically generated">
            <a:extLst>
              <a:ext uri="{FF2B5EF4-FFF2-40B4-BE49-F238E27FC236}">
                <a16:creationId xmlns:a16="http://schemas.microsoft.com/office/drawing/2014/main" id="{4170D9B9-C9DA-CDA7-90B0-236AA85AD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64" y="3145349"/>
            <a:ext cx="2371725" cy="2371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A68857-04FA-A345-9DEB-59A018DB7766}"/>
              </a:ext>
            </a:extLst>
          </p:cNvPr>
          <p:cNvSpPr txBox="1"/>
          <p:nvPr/>
        </p:nvSpPr>
        <p:spPr>
          <a:xfrm>
            <a:off x="1926427" y="4331211"/>
            <a:ext cx="29961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700" b="1" dirty="0">
                <a:latin typeface="Noto Serif Display ExtraCondensed Bold" panose="020B0604020202020204"/>
                <a:ea typeface="Noto Serif Display ExtraCondensed Bold" panose="020B0604020202020204"/>
                <a:cs typeface="Noto Serif Display ExtraCondensed Bold" panose="020B0604020202020204"/>
              </a:rPr>
              <a:t>DOBRE</a:t>
            </a:r>
            <a:endParaRPr lang="de-DE" sz="2700" b="1" dirty="0">
              <a:latin typeface="Noto Serif Display ExtraCondensed Bold" panose="020B0604020202020204"/>
              <a:ea typeface="Noto Serif Display ExtraCondensed Bold" panose="020B0604020202020204"/>
              <a:cs typeface="Noto Serif Display ExtraCondensed Bold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4B37F1-9AE1-A58F-70C3-6B57473D18C7}"/>
              </a:ext>
            </a:extLst>
          </p:cNvPr>
          <p:cNvSpPr txBox="1"/>
          <p:nvPr/>
        </p:nvSpPr>
        <p:spPr>
          <a:xfrm>
            <a:off x="7546879" y="4351023"/>
            <a:ext cx="29961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700" dirty="0">
                <a:latin typeface="Noto Serif Display ExtraCondensed Bold" panose="020B0604020202020204"/>
                <a:ea typeface="Noto Serif Display ExtraCondensed Bold" panose="020B0604020202020204"/>
                <a:cs typeface="Noto Serif Display ExtraCondensed Bold" panose="020B0604020202020204"/>
              </a:rPr>
              <a:t>LOŠE</a:t>
            </a:r>
            <a:endParaRPr lang="de-DE" sz="2700" dirty="0">
              <a:latin typeface="Noto Serif Display ExtraCondensed Bold" panose="020B0604020202020204"/>
              <a:ea typeface="Noto Serif Display ExtraCondensed Bold" panose="020B0604020202020204"/>
              <a:cs typeface="Noto Serif Display ExtraCondensed Bold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6EB4E-65D3-02FD-05C7-3A684AD364BF}"/>
              </a:ext>
            </a:extLst>
          </p:cNvPr>
          <p:cNvSpPr txBox="1"/>
          <p:nvPr/>
        </p:nvSpPr>
        <p:spPr>
          <a:xfrm>
            <a:off x="13184069" y="4331210"/>
            <a:ext cx="29961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700" dirty="0">
                <a:latin typeface="Noto Serif Display ExtraCondensed Bold" panose="020B0604020202020204"/>
                <a:ea typeface="Noto Serif Display ExtraCondensed Bold" panose="020B0604020202020204"/>
                <a:cs typeface="Noto Serif Display ExtraCondensed Bold" panose="020B0604020202020204"/>
              </a:rPr>
              <a:t>UVID</a:t>
            </a:r>
            <a:endParaRPr lang="de-DE" sz="2700" dirty="0">
              <a:latin typeface="Noto Serif Display ExtraCondensed Bold" panose="020B0604020202020204"/>
              <a:ea typeface="Noto Serif Display ExtraCondensed Bold" panose="020B0604020202020204"/>
              <a:cs typeface="Noto Serif Display ExtraCondensed Bold" panose="020B0604020202020204"/>
            </a:endParaRPr>
          </a:p>
        </p:txBody>
      </p:sp>
      <p:pic>
        <p:nvPicPr>
          <p:cNvPr id="3" name="Picture 2" descr="A blue gear with black background&#10;&#10;Description automatically generated">
            <a:extLst>
              <a:ext uri="{FF2B5EF4-FFF2-40B4-BE49-F238E27FC236}">
                <a16:creationId xmlns:a16="http://schemas.microsoft.com/office/drawing/2014/main" id="{1DBD60B4-7DDE-7E47-966F-AAB747B2E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31" y="6210508"/>
            <a:ext cx="34385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22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48646 -0.03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646 -0.03125 L 0.18294 -0.6425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95" y="-3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0.4638 -0.0335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64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38 -0.03357 L 0.45468 -0.646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-3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0.44961 -0.031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74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961 -0.03125 L 0.74753 -0.6495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-3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4400" y="1638300"/>
            <a:ext cx="8534400" cy="7126785"/>
            <a:chOff x="0" y="1939595"/>
            <a:chExt cx="6140621" cy="2817237"/>
          </a:xfrm>
        </p:grpSpPr>
        <p:sp>
          <p:nvSpPr>
            <p:cNvPr id="5" name="TextBox 5"/>
            <p:cNvSpPr txBox="1"/>
            <p:nvPr/>
          </p:nvSpPr>
          <p:spPr>
            <a:xfrm>
              <a:off x="0" y="1939595"/>
              <a:ext cx="6140621" cy="942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67"/>
                </a:lnSpc>
                <a:spcBef>
                  <a:spcPct val="0"/>
                </a:spcBef>
              </a:pPr>
              <a:r>
                <a:rPr lang="hr-HR" sz="7988" dirty="0">
                  <a:solidFill>
                    <a:srgbClr val="253237"/>
                  </a:solidFill>
                  <a:latin typeface="Noto Serif Display ExtraCondensed Bold"/>
                </a:rPr>
                <a:t>Što je model bez pogreške?</a:t>
              </a:r>
              <a:endParaRPr lang="hr-HR" sz="7988" u="none" dirty="0">
                <a:solidFill>
                  <a:srgbClr val="253237"/>
                </a:solidFill>
                <a:latin typeface="Noto Serif Display ExtraCondensed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12828" y="3114356"/>
              <a:ext cx="5819560" cy="1642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b="1" u="none" dirty="0">
                  <a:solidFill>
                    <a:srgbClr val="000000"/>
                  </a:solidFill>
                  <a:latin typeface="Montserrat"/>
                </a:rPr>
                <a:t>30 </a:t>
              </a:r>
              <a:r>
                <a:rPr lang="hr-HR" sz="2400" b="1" u="none" dirty="0">
                  <a:solidFill>
                    <a:srgbClr val="000000"/>
                  </a:solidFill>
                  <a:latin typeface="Montserrat"/>
                </a:rPr>
                <a:t>fotografija</a:t>
              </a:r>
              <a:r>
                <a:rPr lang="en-US" sz="2400" b="1" u="none" dirty="0">
                  <a:solidFill>
                    <a:srgbClr val="000000"/>
                  </a:solidFill>
                  <a:latin typeface="Montserrat"/>
                </a:rPr>
                <a:t> </a:t>
              </a:r>
              <a:r>
                <a:rPr lang="en-US" sz="2400" b="1" u="none" dirty="0" err="1">
                  <a:solidFill>
                    <a:srgbClr val="000000"/>
                  </a:solidFill>
                  <a:latin typeface="Montserrat"/>
                </a:rPr>
                <a:t>pogreške</a:t>
              </a:r>
              <a:r>
                <a:rPr lang="hr-HR" sz="2400" b="1" u="none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hr-HR" sz="2400" u="none" dirty="0">
                  <a:solidFill>
                    <a:srgbClr val="000000"/>
                  </a:solidFill>
                  <a:latin typeface="Montserrat"/>
                </a:rPr>
                <a:t>na skupu od 6074 slika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hr-HR" sz="2400" u="none" dirty="0">
                <a:solidFill>
                  <a:srgbClr val="000000"/>
                </a:solidFill>
                <a:latin typeface="Montserrat"/>
              </a:endParaRP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u="none" dirty="0" err="1">
                  <a:solidFill>
                    <a:srgbClr val="000000"/>
                  </a:solidFill>
                  <a:latin typeface="Montserrat"/>
                </a:rPr>
                <a:t>Pogreška</a:t>
              </a:r>
              <a:r>
                <a:rPr lang="en-US" sz="2400" u="none" dirty="0">
                  <a:solidFill>
                    <a:srgbClr val="000000"/>
                  </a:solidFill>
                  <a:latin typeface="Montserrat"/>
                </a:rPr>
                <a:t> od </a:t>
              </a:r>
              <a:r>
                <a:rPr lang="en-US" sz="2400" b="1" u="none" dirty="0">
                  <a:solidFill>
                    <a:srgbClr val="000000"/>
                  </a:solidFill>
                  <a:latin typeface="Montserrat"/>
                </a:rPr>
                <a:t>0.49%</a:t>
              </a:r>
              <a:r>
                <a:rPr lang="en-US" sz="2400" u="none" dirty="0">
                  <a:solidFill>
                    <a:srgbClr val="000000"/>
                  </a:solidFill>
                  <a:latin typeface="Montserrat"/>
                </a:rPr>
                <a:t> </a:t>
              </a:r>
              <a:endParaRPr lang="hr-HR" sz="2400" b="1" u="none" dirty="0">
                <a:solidFill>
                  <a:srgbClr val="000000"/>
                </a:solidFill>
                <a:latin typeface="Montserrat"/>
              </a:endParaRP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hr-HR" sz="2400" b="1" dirty="0">
                <a:solidFill>
                  <a:srgbClr val="000000"/>
                </a:solidFill>
                <a:latin typeface="Montserrat"/>
              </a:endParaRP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rgbClr val="000000"/>
                  </a:solidFill>
                  <a:latin typeface="Montserrat"/>
                </a:rPr>
                <a:t>Premalen</a:t>
              </a:r>
              <a:r>
                <a:rPr lang="en-US" sz="2400" b="1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Montserrat"/>
                </a:rPr>
                <a:t>broj</a:t>
              </a:r>
              <a:r>
                <a:rPr lang="en-US" sz="2400" b="1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hr-HR" sz="2400" b="1" dirty="0">
                  <a:solidFill>
                    <a:srgbClr val="000000"/>
                  </a:solidFill>
                  <a:latin typeface="Montserrat"/>
                </a:rPr>
                <a:t>fotografija</a:t>
              </a:r>
              <a:r>
                <a:rPr lang="en-US" sz="2400" b="1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latin typeface="Montserrat"/>
                </a:rPr>
                <a:t>u </a:t>
              </a:r>
              <a:r>
                <a:rPr lang="hr-HR" sz="2400" dirty="0">
                  <a:solidFill>
                    <a:srgbClr val="000000"/>
                  </a:solidFill>
                  <a:latin typeface="Montserrat"/>
                </a:rPr>
                <a:t>skupu podataka</a:t>
              </a:r>
              <a:r>
                <a:rPr lang="en-US" sz="2400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Montserrat"/>
                </a:rPr>
                <a:t>kako</a:t>
              </a:r>
              <a:r>
                <a:rPr lang="en-US" sz="2400" dirty="0">
                  <a:solidFill>
                    <a:srgbClr val="000000"/>
                  </a:solidFill>
                  <a:latin typeface="Montserrat"/>
                </a:rPr>
                <a:t> bi </a:t>
              </a:r>
              <a:r>
                <a:rPr lang="hr-HR" sz="2400" dirty="0">
                  <a:solidFill>
                    <a:srgbClr val="000000"/>
                  </a:solidFill>
                  <a:latin typeface="Montserrat"/>
                </a:rPr>
                <a:t>ih </a:t>
              </a:r>
              <a:r>
                <a:rPr lang="en-US" sz="2400" dirty="0">
                  <a:solidFill>
                    <a:srgbClr val="000000"/>
                  </a:solidFill>
                  <a:latin typeface="Montserrat"/>
                </a:rPr>
                <a:t>model </a:t>
              </a:r>
              <a:r>
                <a:rPr lang="en-US" sz="2400" dirty="0" err="1">
                  <a:solidFill>
                    <a:srgbClr val="000000"/>
                  </a:solidFill>
                  <a:latin typeface="Montserrat"/>
                </a:rPr>
                <a:t>naučio</a:t>
              </a:r>
              <a:r>
                <a:rPr lang="en-US" sz="2400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Montserrat"/>
                </a:rPr>
                <a:t>klasificirati</a:t>
              </a:r>
              <a:r>
                <a:rPr lang="hr-HR" sz="2400" dirty="0">
                  <a:solidFill>
                    <a:srgbClr val="000000"/>
                  </a:solidFill>
                  <a:latin typeface="Montserrat"/>
                </a:rPr>
                <a:t>.</a:t>
              </a:r>
            </a:p>
            <a:p>
              <a:pPr>
                <a:lnSpc>
                  <a:spcPts val="2660"/>
                </a:lnSpc>
              </a:pPr>
              <a:endParaRPr lang="hr-HR" sz="2400" dirty="0">
                <a:solidFill>
                  <a:srgbClr val="000000"/>
                </a:solidFill>
                <a:latin typeface="Montserrat"/>
              </a:endParaRP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hr-HR" sz="2400" b="1" dirty="0">
                  <a:solidFill>
                    <a:srgbClr val="000000"/>
                  </a:solidFill>
                  <a:latin typeface="Montserrat"/>
                </a:rPr>
                <a:t>Rješiv problem s daljnjim treniranjem </a:t>
              </a:r>
              <a:r>
                <a:rPr lang="hr-HR" sz="2400" dirty="0">
                  <a:solidFill>
                    <a:srgbClr val="000000"/>
                  </a:solidFill>
                  <a:latin typeface="Montserrat"/>
                </a:rPr>
                <a:t>modela na većem skupu podataka (slika).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hr-HR" sz="2400" dirty="0">
                <a:solidFill>
                  <a:srgbClr val="000000"/>
                </a:solidFill>
                <a:latin typeface="Montserrat"/>
              </a:endParaRP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hr-HR" sz="2400" b="1" dirty="0">
                  <a:solidFill>
                    <a:srgbClr val="000000"/>
                  </a:solidFill>
                  <a:latin typeface="Montserrat"/>
                </a:rPr>
                <a:t>Više raznolikih slika </a:t>
              </a:r>
              <a:r>
                <a:rPr lang="hr-HR" sz="2400" dirty="0">
                  <a:solidFill>
                    <a:srgbClr val="000000"/>
                  </a:solidFill>
                  <a:latin typeface="Montserrat"/>
                </a:rPr>
                <a:t>u modelu znači to je </a:t>
              </a:r>
              <a:r>
                <a:rPr lang="hr-HR" sz="2400" b="1" dirty="0">
                  <a:solidFill>
                    <a:srgbClr val="000000"/>
                  </a:solidFill>
                  <a:latin typeface="Montserrat"/>
                </a:rPr>
                <a:t>kvalitetnija klasifikacija</a:t>
              </a:r>
              <a:r>
                <a:rPr lang="hr-HR" sz="2400" dirty="0">
                  <a:solidFill>
                    <a:srgbClr val="000000"/>
                  </a:solidFill>
                  <a:latin typeface="Montserrat"/>
                </a:rPr>
                <a:t>.</a:t>
              </a:r>
              <a:endParaRPr lang="en-US" sz="2400" b="1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ED460-D9F9-0C15-441C-87973498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80" y="19710"/>
            <a:ext cx="6730120" cy="5047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3E3EF9-B3A1-61A6-1BAE-EC03AE18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921" y="5219701"/>
            <a:ext cx="6756399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49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>
            <a:extLst>
              <a:ext uri="{FF2B5EF4-FFF2-40B4-BE49-F238E27FC236}">
                <a16:creationId xmlns:a16="http://schemas.microsoft.com/office/drawing/2014/main" id="{45F2F17A-F8A8-19BB-3991-9DB44AA8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593286" y="2266269"/>
            <a:ext cx="12831654" cy="7249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AA629B-4FA2-F02E-45EA-B9F4FB03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21" y="1829537"/>
            <a:ext cx="14004366" cy="823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2"/>
          <p:cNvSpPr txBox="1"/>
          <p:nvPr/>
        </p:nvSpPr>
        <p:spPr>
          <a:xfrm>
            <a:off x="9879975" y="1338681"/>
            <a:ext cx="7213965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 err="1">
                <a:solidFill>
                  <a:srgbClr val="253237"/>
                </a:solidFill>
                <a:latin typeface="Noto Serif Display ExtraCondensed Bold"/>
              </a:rPr>
              <a:t>Rezultati</a:t>
            </a:r>
            <a:endParaRPr lang="hr-HR" sz="6000" u="none" dirty="0">
              <a:solidFill>
                <a:srgbClr val="253237"/>
              </a:solidFill>
              <a:latin typeface="Noto Serif Display ExtraCondensed Bold"/>
            </a:endParaRPr>
          </a:p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 err="1">
                <a:solidFill>
                  <a:srgbClr val="253237"/>
                </a:solidFill>
                <a:latin typeface="Noto Serif Display ExtraCondensed Bold"/>
              </a:rPr>
              <a:t>modela</a:t>
            </a:r>
            <a:endParaRPr lang="en-US" sz="6000" u="none" dirty="0">
              <a:solidFill>
                <a:srgbClr val="253237"/>
              </a:solidFill>
              <a:latin typeface="Noto Serif Display ExtraCondensed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075EB0-2EDE-B3E2-56B0-F582E372F3BE}"/>
              </a:ext>
            </a:extLst>
          </p:cNvPr>
          <p:cNvSpPr txBox="1"/>
          <p:nvPr/>
        </p:nvSpPr>
        <p:spPr>
          <a:xfrm>
            <a:off x="9987857" y="4037089"/>
            <a:ext cx="692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solidFill>
                  <a:srgbClr val="000000"/>
                </a:solidFill>
                <a:latin typeface="Montserrat"/>
              </a:rPr>
              <a:t>Pregled slika skraćen za </a:t>
            </a:r>
            <a:r>
              <a:rPr lang="hr-HR" sz="3600" b="1" dirty="0">
                <a:solidFill>
                  <a:srgbClr val="000000"/>
                </a:solidFill>
                <a:latin typeface="Montserrat"/>
              </a:rPr>
              <a:t>85%</a:t>
            </a:r>
            <a:endParaRPr lang="de-DE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42B2BB-460D-01D5-A1F3-46A8BAEB85DB}"/>
              </a:ext>
            </a:extLst>
          </p:cNvPr>
          <p:cNvSpPr txBox="1"/>
          <p:nvPr/>
        </p:nvSpPr>
        <p:spPr>
          <a:xfrm>
            <a:off x="9814793" y="5046897"/>
            <a:ext cx="7415669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60"/>
              </a:lnSpc>
            </a:pPr>
            <a:r>
              <a:rPr lang="hr-HR" sz="3600" b="1" dirty="0">
                <a:solidFill>
                  <a:srgbClr val="000000"/>
                </a:solidFill>
                <a:latin typeface="Montserrat"/>
              </a:rPr>
              <a:t>25 radnih dana → 3 radna dana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F02CF7-B83B-6614-9D87-CB0A7DA222A9}"/>
              </a:ext>
            </a:extLst>
          </p:cNvPr>
          <p:cNvGrpSpPr/>
          <p:nvPr/>
        </p:nvGrpSpPr>
        <p:grpSpPr>
          <a:xfrm>
            <a:off x="2743200" y="1566249"/>
            <a:ext cx="8655079" cy="7154502"/>
            <a:chOff x="3369577" y="202162"/>
            <a:chExt cx="8655079" cy="7154502"/>
          </a:xfrm>
        </p:grpSpPr>
        <p:pic>
          <p:nvPicPr>
            <p:cNvPr id="11" name="Picture 10" descr="A blue gear with black background&#10;&#10;Description automatically generated">
              <a:extLst>
                <a:ext uri="{FF2B5EF4-FFF2-40B4-BE49-F238E27FC236}">
                  <a16:creationId xmlns:a16="http://schemas.microsoft.com/office/drawing/2014/main" id="{7F383B21-9E8E-C515-69A3-391FE613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108" y="3042375"/>
              <a:ext cx="1214018" cy="1214018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4F79981-11F9-C7CC-65E8-C2636B11E622}"/>
                </a:ext>
              </a:extLst>
            </p:cNvPr>
            <p:cNvCxnSpPr>
              <a:cxnSpLocks/>
            </p:cNvCxnSpPr>
            <p:nvPr/>
          </p:nvCxnSpPr>
          <p:spPr>
            <a:xfrm>
              <a:off x="8295241" y="4172600"/>
              <a:ext cx="1491140" cy="1234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5E4A452-3787-3EB3-2B4D-47A3B33CC225}"/>
                </a:ext>
              </a:extLst>
            </p:cNvPr>
            <p:cNvGrpSpPr/>
            <p:nvPr/>
          </p:nvGrpSpPr>
          <p:grpSpPr>
            <a:xfrm>
              <a:off x="3369577" y="202162"/>
              <a:ext cx="8655079" cy="7154502"/>
              <a:chOff x="3366247" y="370212"/>
              <a:chExt cx="8655079" cy="715450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B1D0FB6-1DC0-64B5-B240-ADD97876CF5D}"/>
                  </a:ext>
                </a:extLst>
              </p:cNvPr>
              <p:cNvGrpSpPr/>
              <p:nvPr/>
            </p:nvGrpSpPr>
            <p:grpSpPr>
              <a:xfrm>
                <a:off x="3366247" y="370212"/>
                <a:ext cx="8655079" cy="7154502"/>
                <a:chOff x="2241521" y="-693011"/>
                <a:chExt cx="8479935" cy="6701256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03DE4552-06AB-FA31-F209-54BF876BF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3255" y="3010493"/>
                  <a:ext cx="1460965" cy="11563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C33AE7EB-C0C2-B749-3963-EAFB59EE4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7748" y="3282891"/>
                  <a:ext cx="9417" cy="8787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334A4C8-AF12-9D76-E324-E212B345FBA0}"/>
                    </a:ext>
                  </a:extLst>
                </p:cNvPr>
                <p:cNvGrpSpPr/>
                <p:nvPr/>
              </p:nvGrpSpPr>
              <p:grpSpPr>
                <a:xfrm>
                  <a:off x="2241521" y="-693011"/>
                  <a:ext cx="8479935" cy="6701256"/>
                  <a:chOff x="2241521" y="-693011"/>
                  <a:chExt cx="8479935" cy="670125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8191B1F-5DF4-E251-43FC-4BAC89380E4A}"/>
                      </a:ext>
                    </a:extLst>
                  </p:cNvPr>
                  <p:cNvGrpSpPr/>
                  <p:nvPr/>
                </p:nvGrpSpPr>
                <p:grpSpPr>
                  <a:xfrm>
                    <a:off x="2241521" y="-693011"/>
                    <a:ext cx="5751238" cy="6687871"/>
                    <a:chOff x="2241521" y="-693011"/>
                    <a:chExt cx="5751238" cy="6687871"/>
                  </a:xfrm>
                </p:grpSpPr>
                <p:pic>
                  <p:nvPicPr>
                    <p:cNvPr id="3" name="Picture 2" descr="A blue and white folder&#10;&#10;Description automatically generated">
                      <a:extLst>
                        <a:ext uri="{FF2B5EF4-FFF2-40B4-BE49-F238E27FC236}">
                          <a16:creationId xmlns:a16="http://schemas.microsoft.com/office/drawing/2014/main" id="{7155065F-C019-59E6-0D1C-B6B0C8577A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71800" y="3945583"/>
                      <a:ext cx="1770678" cy="177067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AEE6F32-1F2A-EB4B-193A-679EE4FFBB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6341" y="-693011"/>
                      <a:ext cx="4656418" cy="2371725"/>
                      <a:chOff x="3336341" y="-693011"/>
                      <a:chExt cx="4656418" cy="2371725"/>
                    </a:xfrm>
                  </p:grpSpPr>
                  <p:pic>
                    <p:nvPicPr>
                      <p:cNvPr id="4" name="Picture 3" descr="A blue and white folder&#10;&#10;Description automatically generated">
                        <a:extLst>
                          <a:ext uri="{FF2B5EF4-FFF2-40B4-BE49-F238E27FC236}">
                            <a16:creationId xmlns:a16="http://schemas.microsoft.com/office/drawing/2014/main" id="{DC9D5D1C-6FD6-C275-43BC-4F24B59CB3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353543" y="-693011"/>
                        <a:ext cx="2371725" cy="237172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24164BF1-60BC-8F64-6063-4745D7BCA8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341" y="395004"/>
                        <a:ext cx="2996189" cy="5078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hr-HR" sz="2700" b="1" dirty="0">
                            <a:latin typeface="Noto Serif Display ExtraCondensed Bold" panose="020B0604020202020204"/>
                            <a:ea typeface="Noto Serif Display ExtraCondensed Bold" panose="020B0604020202020204"/>
                            <a:cs typeface="Noto Serif Display ExtraCondensed Bold" panose="020B0604020202020204"/>
                          </a:rPr>
                          <a:t>Ukupno</a:t>
                        </a:r>
                        <a:endParaRPr lang="de-DE" sz="2700" b="1" dirty="0">
                          <a:latin typeface="Noto Serif Display ExtraCondensed Bold" panose="020B0604020202020204"/>
                          <a:ea typeface="Noto Serif Display ExtraCondensed Bold" panose="020B0604020202020204"/>
                          <a:cs typeface="Noto Serif Display ExtraCondensed Bold" panose="020B0604020202020204"/>
                        </a:endParaRPr>
                      </a:p>
                    </p:txBody>
                  </p:sp>
                  <p:sp>
                    <p:nvSpPr>
                      <p:cNvPr id="8" name="TextBox 7">
                        <a:extLst>
                          <a:ext uri="{FF2B5EF4-FFF2-40B4-BE49-F238E27FC236}">
                            <a16:creationId xmlns:a16="http://schemas.microsoft.com/office/drawing/2014/main" id="{9887BE53-B176-C71C-8060-B41E1D55A9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6570" y="496720"/>
                        <a:ext cx="2996189" cy="5078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hr-HR" sz="2700" b="1" dirty="0">
                            <a:latin typeface="Noto Serif Display ExtraCondensed Bold" panose="020B0604020202020204"/>
                            <a:ea typeface="Noto Serif Display ExtraCondensed Bold" panose="020B0604020202020204"/>
                            <a:cs typeface="Noto Serif Display ExtraCondensed Bold" panose="020B0604020202020204"/>
                          </a:rPr>
                          <a:t>6074</a:t>
                        </a:r>
                        <a:endParaRPr lang="de-DE" sz="2700" b="1" dirty="0">
                          <a:latin typeface="Noto Serif Display ExtraCondensed Bold" panose="020B0604020202020204"/>
                          <a:ea typeface="Noto Serif Display ExtraCondensed Bold" panose="020B0604020202020204"/>
                          <a:cs typeface="Noto Serif Display ExtraCondensed Bold" panose="020B0604020202020204"/>
                        </a:endParaRPr>
                      </a:p>
                    </p:txBody>
                  </p: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1660C69-FBDF-60B2-05FD-9C6BCCE0A5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1521" y="5487029"/>
                      <a:ext cx="2996189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hr-HR" sz="2700" b="1" dirty="0">
                          <a:latin typeface="Noto Serif Display ExtraCondensed Bold" panose="020B0604020202020204"/>
                          <a:ea typeface="Noto Serif Display ExtraCondensed Bold" panose="020B0604020202020204"/>
                          <a:cs typeface="Noto Serif Display ExtraCondensed Bold" panose="020B0604020202020204"/>
                        </a:rPr>
                        <a:t>Dobre</a:t>
                      </a:r>
                      <a:endParaRPr lang="de-DE" sz="2700" b="1" dirty="0">
                        <a:latin typeface="Noto Serif Display ExtraCondensed Bold" panose="020B0604020202020204"/>
                        <a:ea typeface="Noto Serif Display ExtraCondensed Bold" panose="020B0604020202020204"/>
                        <a:cs typeface="Noto Serif Display ExtraCondensed Bold" panose="020B0604020202020204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F038B75B-D1B7-44C9-FD37-15EE252CD2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9044" y="4779719"/>
                      <a:ext cx="2996189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hr-HR" sz="2700" b="1" dirty="0">
                          <a:latin typeface="Noto Serif Display ExtraCondensed Bold" panose="020B0604020202020204"/>
                          <a:ea typeface="Noto Serif Display ExtraCondensed Bold" panose="020B0604020202020204"/>
                          <a:cs typeface="Noto Serif Display ExtraCondensed Bold" panose="020B0604020202020204"/>
                        </a:rPr>
                        <a:t>4465</a:t>
                      </a:r>
                      <a:endParaRPr lang="de-DE" sz="2700" b="1" dirty="0">
                        <a:latin typeface="Noto Serif Display ExtraCondensed Bold" panose="020B0604020202020204"/>
                        <a:ea typeface="Noto Serif Display ExtraCondensed Bold" panose="020B0604020202020204"/>
                        <a:cs typeface="Noto Serif Display ExtraCondensed Bold" panose="020B0604020202020204"/>
                      </a:endParaRPr>
                    </a:p>
                  </p:txBody>
                </p: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A465B110-B5FF-DBA2-5BF8-C40889244737}"/>
                      </a:ext>
                    </a:extLst>
                  </p:cNvPr>
                  <p:cNvGrpSpPr/>
                  <p:nvPr/>
                </p:nvGrpSpPr>
                <p:grpSpPr>
                  <a:xfrm>
                    <a:off x="4960431" y="3944510"/>
                    <a:ext cx="5761025" cy="2063735"/>
                    <a:chOff x="4954590" y="3855186"/>
                    <a:chExt cx="5761025" cy="2063735"/>
                  </a:xfrm>
                </p:grpSpPr>
                <p:pic>
                  <p:nvPicPr>
                    <p:cNvPr id="9" name="Picture 8" descr="A blue and white folder&#10;&#10;Description automatically generated">
                      <a:extLst>
                        <a:ext uri="{FF2B5EF4-FFF2-40B4-BE49-F238E27FC236}">
                          <a16:creationId xmlns:a16="http://schemas.microsoft.com/office/drawing/2014/main" id="{2BBA38F5-3226-710C-8AA4-064EA458177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95906" y="3855186"/>
                      <a:ext cx="1770678" cy="177067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C592C86-2F09-2C6B-2EC0-0C1E5200E2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40064" y="5411090"/>
                      <a:ext cx="2996189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hr-HR" sz="2700" b="1" dirty="0">
                          <a:latin typeface="Noto Serif Display ExtraCondensed Bold" panose="020B0604020202020204"/>
                          <a:ea typeface="Noto Serif Display ExtraCondensed Bold" panose="020B0604020202020204"/>
                          <a:cs typeface="Noto Serif Display ExtraCondensed Bold" panose="020B0604020202020204"/>
                        </a:rPr>
                        <a:t>Uvid</a:t>
                      </a:r>
                      <a:endParaRPr lang="de-DE" sz="2700" b="1" dirty="0">
                        <a:latin typeface="Noto Serif Display ExtraCondensed Bold" panose="020B0604020202020204"/>
                        <a:ea typeface="Noto Serif Display ExtraCondensed Bold" panose="020B0604020202020204"/>
                        <a:cs typeface="Noto Serif Display ExtraCondensed Bold" panose="020B0604020202020204"/>
                      </a:endParaRPr>
                    </a:p>
                  </p:txBody>
                </p: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AFAAA052-6E5C-B8D6-CD86-48504E9CDA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54590" y="3855186"/>
                      <a:ext cx="3032328" cy="2037443"/>
                      <a:chOff x="4954590" y="3855186"/>
                      <a:chExt cx="3032328" cy="2037443"/>
                    </a:xfrm>
                  </p:grpSpPr>
                  <p:pic>
                    <p:nvPicPr>
                      <p:cNvPr id="10" name="Picture 9" descr="A blue and white folder&#10;&#10;Description automatically generated">
                        <a:extLst>
                          <a:ext uri="{FF2B5EF4-FFF2-40B4-BE49-F238E27FC236}">
                            <a16:creationId xmlns:a16="http://schemas.microsoft.com/office/drawing/2014/main" id="{D508460F-91F8-8715-8705-79F441968B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603485" y="3855186"/>
                        <a:ext cx="1770678" cy="177067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F07DDD7B-4186-6CB7-DAA3-33A6F29FA38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54590" y="5384798"/>
                        <a:ext cx="2996189" cy="5078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hr-HR" sz="2700" b="1" dirty="0">
                            <a:latin typeface="Noto Serif Display ExtraCondensed Bold" panose="020B0604020202020204"/>
                            <a:ea typeface="Noto Serif Display ExtraCondensed Bold" panose="020B0604020202020204"/>
                            <a:cs typeface="Noto Serif Display ExtraCondensed Bold" panose="020B0604020202020204"/>
                          </a:rPr>
                          <a:t>Loše</a:t>
                        </a:r>
                        <a:endParaRPr lang="de-DE" sz="2700" b="1" dirty="0">
                          <a:latin typeface="Noto Serif Display ExtraCondensed Bold" panose="020B0604020202020204"/>
                          <a:ea typeface="Noto Serif Display ExtraCondensed Bold" panose="020B0604020202020204"/>
                          <a:cs typeface="Noto Serif Display ExtraCondensed Bold" panose="020B0604020202020204"/>
                        </a:endParaRP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2EE7975-E8B1-9205-1D96-91AC69BC19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0729" y="4703302"/>
                        <a:ext cx="2996189" cy="5078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hr-HR" sz="2700" b="1" dirty="0">
                            <a:latin typeface="Noto Serif Display ExtraCondensed Bold" panose="020B0604020202020204"/>
                            <a:ea typeface="Noto Serif Display ExtraCondensed Bold" panose="020B0604020202020204"/>
                            <a:cs typeface="Noto Serif Display ExtraCondensed Bold" panose="020B0604020202020204"/>
                          </a:rPr>
                          <a:t>722</a:t>
                        </a:r>
                        <a:endParaRPr lang="de-DE" sz="2700" b="1" dirty="0">
                          <a:latin typeface="Noto Serif Display ExtraCondensed Bold" panose="020B0604020202020204"/>
                          <a:ea typeface="Noto Serif Display ExtraCondensed Bold" panose="020B0604020202020204"/>
                          <a:cs typeface="Noto Serif Display ExtraCondensed Bold" panose="020B0604020202020204"/>
                        </a:endParaRPr>
                      </a:p>
                    </p:txBody>
                  </p:sp>
                </p:grp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FEDB1FB-38DB-3993-DFFC-DAB4B478E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19426" y="4706044"/>
                      <a:ext cx="2996189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hr-HR" sz="2700" b="1" dirty="0">
                          <a:latin typeface="Noto Serif Display ExtraCondensed Bold" panose="020B0604020202020204"/>
                          <a:ea typeface="Noto Serif Display ExtraCondensed Bold" panose="020B0604020202020204"/>
                          <a:cs typeface="Noto Serif Display ExtraCondensed Bold" panose="020B0604020202020204"/>
                        </a:rPr>
                        <a:t>887</a:t>
                      </a:r>
                      <a:endParaRPr lang="de-DE" sz="2700" b="1" dirty="0">
                        <a:latin typeface="Noto Serif Display ExtraCondensed Bold" panose="020B0604020202020204"/>
                        <a:ea typeface="Noto Serif Display ExtraCondensed Bold" panose="020B0604020202020204"/>
                        <a:cs typeface="Noto Serif Display ExtraCondensed Bold" panose="020B0604020202020204"/>
                      </a:endParaRPr>
                    </a:p>
                  </p:txBody>
                </p:sp>
              </p:grpSp>
            </p:grp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500FDC3-4CA7-C6DC-9527-58AF604D1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3787" y="2476500"/>
                <a:ext cx="0" cy="534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>
            <a:extLst>
              <a:ext uri="{FF2B5EF4-FFF2-40B4-BE49-F238E27FC236}">
                <a16:creationId xmlns:a16="http://schemas.microsoft.com/office/drawing/2014/main" id="{F74EA302-925F-A84E-C16E-EE015330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32190" y="4610100"/>
            <a:ext cx="9655810" cy="5455534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CB218069-460D-9979-6317-2F6C1F0E7F1B}"/>
              </a:ext>
            </a:extLst>
          </p:cNvPr>
          <p:cNvSpPr txBox="1"/>
          <p:nvPr/>
        </p:nvSpPr>
        <p:spPr>
          <a:xfrm>
            <a:off x="1219200" y="3086100"/>
            <a:ext cx="6042925" cy="3436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Korištenje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 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jačih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resursa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kako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bi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trenirali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slike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veće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rezolucij</a:t>
            </a:r>
            <a:r>
              <a:rPr lang="hr-HR" sz="2800" u="none" dirty="0">
                <a:solidFill>
                  <a:srgbClr val="000000"/>
                </a:solidFill>
                <a:latin typeface="Montserrat"/>
              </a:rPr>
              <a:t>e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sa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više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detalja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hr-HR" sz="2800" u="none" dirty="0">
                <a:solidFill>
                  <a:srgbClr val="000000"/>
                </a:solidFill>
                <a:latin typeface="Montserrat"/>
              </a:rPr>
              <a:t>i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kvalitete</a:t>
            </a:r>
            <a:r>
              <a:rPr lang="hr-HR" sz="2800" u="none" dirty="0">
                <a:solidFill>
                  <a:srgbClr val="000000"/>
                </a:solidFill>
                <a:latin typeface="Montserrat"/>
              </a:rPr>
              <a:t>.</a:t>
            </a:r>
            <a:endParaRPr lang="en-US" sz="2800" u="none" dirty="0">
              <a:solidFill>
                <a:srgbClr val="000000"/>
              </a:solidFill>
              <a:latin typeface="Montserrat"/>
            </a:endParaRPr>
          </a:p>
          <a:p>
            <a:pPr marL="342900" lvl="0" indent="-342900" algn="l">
              <a:lnSpc>
                <a:spcPts val="26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hr-HR" sz="2800" u="none" dirty="0">
              <a:solidFill>
                <a:srgbClr val="000000"/>
              </a:solidFill>
              <a:latin typeface="Montserrat"/>
            </a:endParaRPr>
          </a:p>
          <a:p>
            <a:pPr marL="342900" lvl="0" indent="-342900" algn="l">
              <a:lnSpc>
                <a:spcPts val="26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r-HR" sz="2800" u="none" dirty="0">
                <a:solidFill>
                  <a:srgbClr val="000000"/>
                </a:solidFill>
                <a:latin typeface="Montserrat"/>
              </a:rPr>
              <a:t>Poboljšanje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modela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sa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hr-HR" sz="2800" dirty="0">
                <a:solidFill>
                  <a:srgbClr val="000000"/>
                </a:solidFill>
                <a:latin typeface="Montserrat"/>
              </a:rPr>
              <a:t>slikama prošlih, a i budućih projekta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kako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bi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dobili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Montserrat"/>
              </a:rPr>
              <a:t>bolji</a:t>
            </a:r>
            <a:r>
              <a:rPr lang="en-US" sz="2800" u="none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hr-HR" sz="2800" u="none" dirty="0">
                <a:solidFill>
                  <a:srgbClr val="000000"/>
                </a:solidFill>
                <a:latin typeface="Montserrat"/>
              </a:rPr>
              <a:t>i univerzalniji model</a:t>
            </a:r>
          </a:p>
          <a:p>
            <a:pPr marL="342900" lvl="0" indent="-342900" algn="l">
              <a:lnSpc>
                <a:spcPts val="26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hr-HR" sz="1900" dirty="0">
              <a:solidFill>
                <a:srgbClr val="000000"/>
              </a:solidFill>
              <a:latin typeface="Montserrat"/>
            </a:endParaRPr>
          </a:p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endParaRPr lang="en-US" sz="1900" u="none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E3E96385-01AF-ECB3-1FD5-F695236527B9}"/>
              </a:ext>
            </a:extLst>
          </p:cNvPr>
          <p:cNvSpPr txBox="1"/>
          <p:nvPr/>
        </p:nvSpPr>
        <p:spPr>
          <a:xfrm>
            <a:off x="980941" y="1638300"/>
            <a:ext cx="721396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hr-HR" sz="6000" u="none" dirty="0">
                <a:solidFill>
                  <a:srgbClr val="253237"/>
                </a:solidFill>
                <a:latin typeface="Noto Serif Display ExtraCondensed Bold"/>
              </a:rPr>
              <a:t>Daljnji razvoj rješenja </a:t>
            </a:r>
            <a:endParaRPr lang="en-US" sz="6000" u="none" dirty="0">
              <a:solidFill>
                <a:srgbClr val="253237"/>
              </a:solidFill>
              <a:latin typeface="Noto Serif Display Extra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6599850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4742263" y="553645"/>
            <a:ext cx="915711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hr-HR" sz="8000" u="none" dirty="0">
                <a:solidFill>
                  <a:srgbClr val="253237"/>
                </a:solidFill>
                <a:latin typeface="Noto Serif Display ExtraCondensed Bold"/>
              </a:rPr>
              <a:t>Hvala Vam na pažnji!</a:t>
            </a:r>
            <a:endParaRPr lang="en-US" sz="8000" u="none" dirty="0">
              <a:solidFill>
                <a:srgbClr val="253237"/>
              </a:solidFill>
              <a:latin typeface="Noto Serif Display ExtraCondensed Bold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B0AA1-0E1D-5A43-AC96-BE331A57D1F4}"/>
              </a:ext>
            </a:extLst>
          </p:cNvPr>
          <p:cNvGrpSpPr/>
          <p:nvPr/>
        </p:nvGrpSpPr>
        <p:grpSpPr>
          <a:xfrm>
            <a:off x="4371783" y="2942338"/>
            <a:ext cx="5450250" cy="7017212"/>
            <a:chOff x="4074750" y="2983813"/>
            <a:chExt cx="5450250" cy="701721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92CE05-E1E4-1BFC-B49C-9BE01A30F0D8}"/>
                </a:ext>
              </a:extLst>
            </p:cNvPr>
            <p:cNvGrpSpPr/>
            <p:nvPr/>
          </p:nvGrpSpPr>
          <p:grpSpPr>
            <a:xfrm>
              <a:off x="4738512" y="2983813"/>
              <a:ext cx="4310618" cy="5365791"/>
              <a:chOff x="4738512" y="2983813"/>
              <a:chExt cx="4310618" cy="5365791"/>
            </a:xfrm>
          </p:grpSpPr>
          <p:pic>
            <p:nvPicPr>
              <p:cNvPr id="48" name="Slika 47" descr="Slika na kojoj se prikazuje Ljudsko lice, osoba, osmijeh, odijevanje&#10;&#10;Opis je automatski generiran">
                <a:extLst>
                  <a:ext uri="{FF2B5EF4-FFF2-40B4-BE49-F238E27FC236}">
                    <a16:creationId xmlns:a16="http://schemas.microsoft.com/office/drawing/2014/main" id="{A2E59650-0041-35EC-2CB4-6215FA323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0597" y="2983813"/>
                <a:ext cx="4248533" cy="4248533"/>
              </a:xfrm>
              <a:prstGeom prst="rect">
                <a:avLst/>
              </a:prstGeom>
            </p:spPr>
          </p:pic>
          <p:pic>
            <p:nvPicPr>
              <p:cNvPr id="16" name="Google Shape;2684;p60">
                <a:extLst>
                  <a:ext uri="{FF2B5EF4-FFF2-40B4-BE49-F238E27FC236}">
                    <a16:creationId xmlns:a16="http://schemas.microsoft.com/office/drawing/2014/main" id="{98F8AA02-30A2-B2BE-F601-73E50E30C82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20471019" flipH="1">
                <a:off x="4738512" y="6286151"/>
                <a:ext cx="4086576" cy="20634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Google Shape;2686;p60">
                <a:extLst>
                  <a:ext uri="{FF2B5EF4-FFF2-40B4-BE49-F238E27FC236}">
                    <a16:creationId xmlns:a16="http://schemas.microsoft.com/office/drawing/2014/main" id="{E281826C-C3B3-AD2F-AFEE-6D410DF6CE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9495" y="6602994"/>
                <a:ext cx="3849225" cy="10214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Arial" pitchFamily="34" charset="0"/>
                  <a:buNone/>
                </a:pPr>
                <a:r>
                  <a:rPr lang="hr-HR" sz="3000" dirty="0">
                    <a:latin typeface="Noto Serif" panose="02020600060500020200" pitchFamily="18" charset="0"/>
                    <a:ea typeface="Noto Serif" panose="02020600060500020200" pitchFamily="18" charset="0"/>
                    <a:cs typeface="Noto Serif" panose="02020600060500020200" pitchFamily="18" charset="0"/>
                  </a:rPr>
                  <a:t>Bruno Frančišković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49A2A6-E948-4628-0FB5-1C62096C2D39}"/>
                </a:ext>
              </a:extLst>
            </p:cNvPr>
            <p:cNvGrpSpPr/>
            <p:nvPr/>
          </p:nvGrpSpPr>
          <p:grpSpPr>
            <a:xfrm>
              <a:off x="4074750" y="8184260"/>
              <a:ext cx="5450250" cy="1816765"/>
              <a:chOff x="4074750" y="8184260"/>
              <a:chExt cx="5450250" cy="1816765"/>
            </a:xfrm>
          </p:grpSpPr>
          <p:sp>
            <p:nvSpPr>
              <p:cNvPr id="34" name="Google Shape;2680;p60">
                <a:extLst>
                  <a:ext uri="{FF2B5EF4-FFF2-40B4-BE49-F238E27FC236}">
                    <a16:creationId xmlns:a16="http://schemas.microsoft.com/office/drawing/2014/main" id="{43F891FA-71A1-6CEE-E163-830DBF8D17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1060" y="8425065"/>
                <a:ext cx="4883940" cy="14037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None/>
                </a:pPr>
                <a:r>
                  <a:rPr lang="hr-HR" sz="2400" dirty="0">
                    <a:latin typeface="Noto Serif" panose="02020600060500020200" pitchFamily="18" charset="0"/>
                    <a:ea typeface="Noto Serif" panose="02020600060500020200" pitchFamily="18" charset="0"/>
                    <a:cs typeface="Noto Serif" panose="02020600060500020200" pitchFamily="18" charset="0"/>
                    <a:hlinkClick r:id="rId5"/>
                  </a:rPr>
                  <a:t>bruno.franciskovic@gmail.com</a:t>
                </a:r>
                <a:endPara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None/>
                </a:pPr>
                <a:r>
                  <a:rPr lang="hr-HR" sz="2400" dirty="0">
                    <a:latin typeface="Noto Serif" panose="02020600060500020200" pitchFamily="18" charset="0"/>
                    <a:ea typeface="Noto Serif" panose="02020600060500020200" pitchFamily="18" charset="0"/>
                    <a:cs typeface="Noto Serif" panose="02020600060500020200" pitchFamily="18" charset="0"/>
                    <a:hlinkClick r:id="rId6"/>
                  </a:rPr>
                  <a:t>Bruno Frančišković</a:t>
                </a:r>
                <a:endPara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None/>
                </a:pPr>
                <a:r>
                  <a:rPr lang="hr-HR" sz="2400" dirty="0">
                    <a:latin typeface="Noto Serif" panose="02020600060500020200" pitchFamily="18" charset="0"/>
                    <a:ea typeface="Noto Serif" panose="02020600060500020200" pitchFamily="18" charset="0"/>
                    <a:cs typeface="Noto Serif" panose="02020600060500020200" pitchFamily="18" charset="0"/>
                  </a:rPr>
                  <a:t>+385 91 5204 698</a:t>
                </a:r>
                <a:endParaRPr lang="en-GB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00136D6-E4B0-AE38-C21A-5BBD15A5E557}"/>
                  </a:ext>
                </a:extLst>
              </p:cNvPr>
              <p:cNvGrpSpPr/>
              <p:nvPr/>
            </p:nvGrpSpPr>
            <p:grpSpPr>
              <a:xfrm>
                <a:off x="4074750" y="8184260"/>
                <a:ext cx="591203" cy="1816765"/>
                <a:chOff x="4074750" y="8184260"/>
                <a:chExt cx="591203" cy="1816765"/>
              </a:xfrm>
            </p:grpSpPr>
            <p:pic>
              <p:nvPicPr>
                <p:cNvPr id="35" name="Picture 2" descr="Premium Vector | Mail simple icon white mail icon on black circle vector  illustration stock image">
                  <a:extLst>
                    <a:ext uri="{FF2B5EF4-FFF2-40B4-BE49-F238E27FC236}">
                      <a16:creationId xmlns:a16="http://schemas.microsoft.com/office/drawing/2014/main" id="{DD7794A3-1DDD-B73D-33B0-EFE5F018D5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40050" y1="39100" x2="44800" y2="44550"/>
                              <a14:foregroundMark x1="44800" y1="44550" x2="50500" y2="47100"/>
                              <a14:foregroundMark x1="50500" y1="47100" x2="58700" y2="40800"/>
                              <a14:foregroundMark x1="58700" y1="40800" x2="51650" y2="38600"/>
                              <a14:foregroundMark x1="51650" y1="38600" x2="40500" y2="38350"/>
                              <a14:foregroundMark x1="29250" y1="46800" x2="29500" y2="53100"/>
                              <a14:foregroundMark x1="29500" y1="53100" x2="34850" y2="54500"/>
                              <a14:foregroundMark x1="34850" y1="54500" x2="30000" y2="46950"/>
                              <a14:foregroundMark x1="43650" y1="61650" x2="47900" y2="59550"/>
                              <a14:foregroundMark x1="47900" y1="59550" x2="54400" y2="59000"/>
                              <a14:foregroundMark x1="54400" y1="59000" x2="59050" y2="59400"/>
                              <a14:foregroundMark x1="59050" y1="59400" x2="56600" y2="63450"/>
                              <a14:foregroundMark x1="56600" y1="63450" x2="50300" y2="64450"/>
                              <a14:foregroundMark x1="50300" y1="64450" x2="43800" y2="61500"/>
                              <a14:foregroundMark x1="65700" y1="53950" x2="68201" y2="43945"/>
                              <a14:foregroundMark x1="70077" y1="42449" x2="70250" y2="55500"/>
                              <a14:foregroundMark x1="70060" y1="41207" x2="70075" y2="42313"/>
                              <a14:foregroundMark x1="70250" y1="55500" x2="66300" y2="53800"/>
                              <a14:backgroundMark x1="69850" y1="38650" x2="68050" y2="40900"/>
                              <a14:backgroundMark x1="68950" y1="38500" x2="72950" y2="34650"/>
                              <a14:backgroundMark x1="72950" y1="34650" x2="72950" y2="34650"/>
                              <a14:backgroundMark x1="71950" y1="37050" x2="68450" y2="41550"/>
                              <a14:backgroundMark x1="68450" y1="41550" x2="69250" y2="40300"/>
                              <a14:backgroundMark x1="69400" y1="41650" x2="68350" y2="42350"/>
                              <a14:backgroundMark x1="68350" y1="42350" x2="67350" y2="43550"/>
                              <a14:backgroundMark x1="67350" y1="43550" x2="67350" y2="43550"/>
                              <a14:backgroundMark x1="67350" y1="43550" x2="68800" y2="429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4750" y="8184260"/>
                  <a:ext cx="591203" cy="5912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4" descr="Linkedin black logo - Social media &amp; Logos Icons">
                  <a:extLst>
                    <a:ext uri="{FF2B5EF4-FFF2-40B4-BE49-F238E27FC236}">
                      <a16:creationId xmlns:a16="http://schemas.microsoft.com/office/drawing/2014/main" id="{D36EA5D5-6E6C-D0F5-1E70-3281D1DA1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50950" y="8893046"/>
                  <a:ext cx="448002" cy="448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6" descr="Phone Icon Black Circle, HD Png Download - kindpng">
                  <a:extLst>
                    <a:ext uri="{FF2B5EF4-FFF2-40B4-BE49-F238E27FC236}">
                      <a16:creationId xmlns:a16="http://schemas.microsoft.com/office/drawing/2014/main" id="{DCC593B6-5FEC-153E-1DA7-9A6B791180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27" b="92500" l="6512" r="92442">
                              <a14:foregroundMark x1="10349" y1="29773" x2="7326" y2="36023"/>
                              <a14:foregroundMark x1="7326" y1="36023" x2="6512" y2="55341"/>
                              <a14:foregroundMark x1="6512" y1="55341" x2="10000" y2="69318"/>
                              <a14:foregroundMark x1="10000" y1="69318" x2="10000" y2="69318"/>
                              <a14:foregroundMark x1="89651" y1="37614" x2="92442" y2="55227"/>
                              <a14:foregroundMark x1="92442" y1="55227" x2="91512" y2="58409"/>
                              <a14:foregroundMark x1="68023" y1="90000" x2="40233" y2="92500"/>
                              <a14:foregroundMark x1="33488" y1="10568" x2="52558" y2="7727"/>
                              <a14:foregroundMark x1="52558" y1="7727" x2="63372" y2="10227"/>
                              <a14:backgroundMark x1="36163" y1="35000" x2="34535" y2="41591"/>
                              <a14:backgroundMark x1="34535" y1="41591" x2="36860" y2="51932"/>
                              <a14:backgroundMark x1="36860" y1="51932" x2="45465" y2="63750"/>
                              <a14:backgroundMark x1="45465" y1="63750" x2="51279" y2="66250"/>
                              <a14:backgroundMark x1="51279" y1="66250" x2="61163" y2="65341"/>
                              <a14:backgroundMark x1="63721" y1="64205" x2="55698" y2="64432"/>
                              <a14:backgroundMark x1="55698" y1="64432" x2="45349" y2="59773"/>
                              <a14:backgroundMark x1="49884" y1="63068" x2="40349" y2="54318"/>
                              <a14:backgroundMark x1="40349" y1="54318" x2="36279" y2="47386"/>
                              <a14:backgroundMark x1="36279" y1="47386" x2="31744" y2="42955"/>
                              <a14:backgroundMark x1="31744" y1="42955" x2="36977" y2="35000"/>
                              <a14:backgroundMark x1="36977" y1="35000" x2="32326" y2="40455"/>
                              <a14:backgroundMark x1="32326" y1="40455" x2="32558" y2="47500"/>
                              <a14:backgroundMark x1="32558" y1="47500" x2="36512" y2="56932"/>
                              <a14:backgroundMark x1="36512" y1="56932" x2="44651" y2="63977"/>
                              <a14:backgroundMark x1="44651" y1="63977" x2="60465" y2="63977"/>
                              <a14:backgroundMark x1="60465" y1="63977" x2="66395" y2="66136"/>
                              <a14:backgroundMark x1="66395" y1="66136" x2="67442" y2="66023"/>
                              <a14:backgroundMark x1="41163" y1="53409" x2="38488" y2="5034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3560" y="9486900"/>
                  <a:ext cx="502440" cy="514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054E0C-7271-49EE-FDB8-49EF7B797B94}"/>
              </a:ext>
            </a:extLst>
          </p:cNvPr>
          <p:cNvGrpSpPr/>
          <p:nvPr/>
        </p:nvGrpSpPr>
        <p:grpSpPr>
          <a:xfrm>
            <a:off x="9350306" y="1881918"/>
            <a:ext cx="5942054" cy="6523164"/>
            <a:chOff x="8764546" y="1494887"/>
            <a:chExt cx="5942054" cy="65231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79B9B0-1C70-A38B-918F-AF2DC6DF5D79}"/>
                </a:ext>
              </a:extLst>
            </p:cNvPr>
            <p:cNvGrpSpPr/>
            <p:nvPr/>
          </p:nvGrpSpPr>
          <p:grpSpPr>
            <a:xfrm>
              <a:off x="8764546" y="1494887"/>
              <a:ext cx="5323586" cy="4915622"/>
              <a:chOff x="8764546" y="1494887"/>
              <a:chExt cx="5323586" cy="4915622"/>
            </a:xfrm>
          </p:grpSpPr>
          <p:pic>
            <p:nvPicPr>
              <p:cNvPr id="33" name="Slika 32" descr="Slika na kojoj se prikazuje osoba, Ljudsko lice, majica s kratkim rukavima, Sportska majica&#10;&#10;Opis je automatski generiran">
                <a:extLst>
                  <a:ext uri="{FF2B5EF4-FFF2-40B4-BE49-F238E27FC236}">
                    <a16:creationId xmlns:a16="http://schemas.microsoft.com/office/drawing/2014/main" id="{F81C9C63-17D0-2D20-4CB5-9C2D102D5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59" b="48668"/>
              <a:stretch/>
            </p:blipFill>
            <p:spPr>
              <a:xfrm>
                <a:off x="8764546" y="1494887"/>
                <a:ext cx="5323586" cy="3695901"/>
              </a:xfrm>
              <a:prstGeom prst="rect">
                <a:avLst/>
              </a:prstGeom>
            </p:spPr>
          </p:pic>
          <p:pic>
            <p:nvPicPr>
              <p:cNvPr id="12" name="Google Shape;2684;p60">
                <a:extLst>
                  <a:ext uri="{FF2B5EF4-FFF2-40B4-BE49-F238E27FC236}">
                    <a16:creationId xmlns:a16="http://schemas.microsoft.com/office/drawing/2014/main" id="{BB51DD27-68CB-B29B-2570-3844B63EEA08}"/>
                  </a:ext>
                </a:extLst>
              </p:cNvPr>
              <p:cNvPicPr preferRelativeResize="0"/>
              <p:nvPr/>
            </p:nvPicPr>
            <p:blipFill>
              <a:blip r:embed="rId13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471019" flipH="1">
                <a:off x="9306427" y="4347056"/>
                <a:ext cx="4086576" cy="20634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Google Shape;2686;p60">
                <a:extLst>
                  <a:ext uri="{FF2B5EF4-FFF2-40B4-BE49-F238E27FC236}">
                    <a16:creationId xmlns:a16="http://schemas.microsoft.com/office/drawing/2014/main" id="{F91616AA-3A2C-60AF-AA1C-28622D434B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02713" y="4761705"/>
                <a:ext cx="3267025" cy="10214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Arial" pitchFamily="34" charset="0"/>
                  <a:buNone/>
                </a:pPr>
                <a:r>
                  <a:rPr lang="hr-HR" sz="3000" dirty="0">
                    <a:latin typeface="Noto Serif" panose="02020600060500020200" pitchFamily="18" charset="0"/>
                    <a:ea typeface="Noto Serif" panose="02020600060500020200" pitchFamily="18" charset="0"/>
                    <a:cs typeface="Noto Serif" panose="02020600060500020200" pitchFamily="18" charset="0"/>
                  </a:rPr>
                  <a:t>Rene Frlan</a:t>
                </a:r>
              </a:p>
            </p:txBody>
          </p:sp>
        </p:grpSp>
        <p:sp>
          <p:nvSpPr>
            <p:cNvPr id="38" name="Google Shape;2680;p60">
              <a:extLst>
                <a:ext uri="{FF2B5EF4-FFF2-40B4-BE49-F238E27FC236}">
                  <a16:creationId xmlns:a16="http://schemas.microsoft.com/office/drawing/2014/main" id="{9E74FFF2-C18C-A855-CC24-F54D5562A1D1}"/>
                </a:ext>
              </a:extLst>
            </p:cNvPr>
            <p:cNvSpPr txBox="1">
              <a:spLocks/>
            </p:cNvSpPr>
            <p:nvPr/>
          </p:nvSpPr>
          <p:spPr>
            <a:xfrm>
              <a:off x="9822660" y="6426345"/>
              <a:ext cx="4883940" cy="140373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</a:pPr>
              <a:r>
                <a:rPr lang="hr-HR" sz="2400" dirty="0" err="1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  <a:hlinkClick r:id="rId15"/>
                </a:rPr>
                <a:t>frlan</a:t>
              </a:r>
              <a:r>
                <a: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  <a:hlinkClick r:id="rId15"/>
                </a:rPr>
                <a:t>. rene@gmail.com</a:t>
              </a:r>
              <a:endParaRPr lang="hr-HR" sz="2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</a:pPr>
              <a:r>
                <a: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  <a:hlinkClick r:id="rId16"/>
                </a:rPr>
                <a:t>Rene Frlan</a:t>
              </a:r>
              <a:endParaRPr lang="hr-HR" sz="2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</a:pPr>
              <a:r>
                <a: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rPr>
                <a:t>+385 95 5302 357</a:t>
              </a:r>
              <a:endParaRPr lang="en-GB" sz="2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0F610D-74E7-1A5E-D5F3-1A732C08841D}"/>
                </a:ext>
              </a:extLst>
            </p:cNvPr>
            <p:cNvGrpSpPr/>
            <p:nvPr/>
          </p:nvGrpSpPr>
          <p:grpSpPr>
            <a:xfrm>
              <a:off x="9256350" y="6185540"/>
              <a:ext cx="591203" cy="1832511"/>
              <a:chOff x="9256350" y="6185540"/>
              <a:chExt cx="591203" cy="1832511"/>
            </a:xfrm>
          </p:grpSpPr>
          <p:pic>
            <p:nvPicPr>
              <p:cNvPr id="39" name="Picture 2" descr="Premium Vector | Mail simple icon white mail icon on black circle vector  illustration stock image">
                <a:extLst>
                  <a:ext uri="{FF2B5EF4-FFF2-40B4-BE49-F238E27FC236}">
                    <a16:creationId xmlns:a16="http://schemas.microsoft.com/office/drawing/2014/main" id="{DE38E464-BC01-B05D-08D4-7676DC750E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40050" y1="39100" x2="44800" y2="44550"/>
                            <a14:foregroundMark x1="44800" y1="44550" x2="50500" y2="47100"/>
                            <a14:foregroundMark x1="50500" y1="47100" x2="58700" y2="40800"/>
                            <a14:foregroundMark x1="58700" y1="40800" x2="51650" y2="38600"/>
                            <a14:foregroundMark x1="51650" y1="38600" x2="40500" y2="38350"/>
                            <a14:foregroundMark x1="29250" y1="46800" x2="29500" y2="53100"/>
                            <a14:foregroundMark x1="29500" y1="53100" x2="34850" y2="54500"/>
                            <a14:foregroundMark x1="34850" y1="54500" x2="30000" y2="46950"/>
                            <a14:foregroundMark x1="43650" y1="61650" x2="47900" y2="59550"/>
                            <a14:foregroundMark x1="47900" y1="59550" x2="54400" y2="59000"/>
                            <a14:foregroundMark x1="54400" y1="59000" x2="59050" y2="59400"/>
                            <a14:foregroundMark x1="59050" y1="59400" x2="56600" y2="63450"/>
                            <a14:foregroundMark x1="56600" y1="63450" x2="50300" y2="64450"/>
                            <a14:foregroundMark x1="50300" y1="64450" x2="43800" y2="61500"/>
                            <a14:foregroundMark x1="65700" y1="53950" x2="68201" y2="43945"/>
                            <a14:foregroundMark x1="70077" y1="42449" x2="70250" y2="55500"/>
                            <a14:foregroundMark x1="70060" y1="41207" x2="70075" y2="42313"/>
                            <a14:foregroundMark x1="70250" y1="55500" x2="66300" y2="53800"/>
                            <a14:backgroundMark x1="69850" y1="38650" x2="68050" y2="40900"/>
                            <a14:backgroundMark x1="68950" y1="38500" x2="72950" y2="34650"/>
                            <a14:backgroundMark x1="72950" y1="34650" x2="72950" y2="34650"/>
                            <a14:backgroundMark x1="71950" y1="37050" x2="68450" y2="41550"/>
                            <a14:backgroundMark x1="68450" y1="41550" x2="69250" y2="40300"/>
                            <a14:backgroundMark x1="69400" y1="41650" x2="68350" y2="42350"/>
                            <a14:backgroundMark x1="68350" y1="42350" x2="67350" y2="43550"/>
                            <a14:backgroundMark x1="67350" y1="43550" x2="67350" y2="43550"/>
                            <a14:backgroundMark x1="67350" y1="43550" x2="68800" y2="429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6350" y="6185540"/>
                <a:ext cx="591203" cy="591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Linkedin black logo - Social media &amp; Logos Icons">
                <a:extLst>
                  <a:ext uri="{FF2B5EF4-FFF2-40B4-BE49-F238E27FC236}">
                    <a16:creationId xmlns:a16="http://schemas.microsoft.com/office/drawing/2014/main" id="{C42AE869-F747-3B5D-365B-9AC9511F3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2550" y="6894326"/>
                <a:ext cx="448002" cy="448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6" descr="Phone Icon Black Circle, HD Png Download - kindpng">
                <a:extLst>
                  <a:ext uri="{FF2B5EF4-FFF2-40B4-BE49-F238E27FC236}">
                    <a16:creationId xmlns:a16="http://schemas.microsoft.com/office/drawing/2014/main" id="{6CB4D503-17B6-7289-F33F-B959D98CC0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7727" b="92500" l="6512" r="92442">
                            <a14:foregroundMark x1="10349" y1="29773" x2="7326" y2="36023"/>
                            <a14:foregroundMark x1="7326" y1="36023" x2="6512" y2="55341"/>
                            <a14:foregroundMark x1="6512" y1="55341" x2="10000" y2="69318"/>
                            <a14:foregroundMark x1="10000" y1="69318" x2="10000" y2="69318"/>
                            <a14:foregroundMark x1="89651" y1="37614" x2="92442" y2="55227"/>
                            <a14:foregroundMark x1="92442" y1="55227" x2="91512" y2="58409"/>
                            <a14:foregroundMark x1="68023" y1="90000" x2="40233" y2="92500"/>
                            <a14:foregroundMark x1="33488" y1="10568" x2="52558" y2="7727"/>
                            <a14:foregroundMark x1="52558" y1="7727" x2="63372" y2="10227"/>
                            <a14:backgroundMark x1="36163" y1="35000" x2="34535" y2="41591"/>
                            <a14:backgroundMark x1="34535" y1="41591" x2="36860" y2="51932"/>
                            <a14:backgroundMark x1="36860" y1="51932" x2="45465" y2="63750"/>
                            <a14:backgroundMark x1="45465" y1="63750" x2="51279" y2="66250"/>
                            <a14:backgroundMark x1="51279" y1="66250" x2="61163" y2="65341"/>
                            <a14:backgroundMark x1="63721" y1="64205" x2="55698" y2="64432"/>
                            <a14:backgroundMark x1="55698" y1="64432" x2="45349" y2="59773"/>
                            <a14:backgroundMark x1="49884" y1="63068" x2="40349" y2="54318"/>
                            <a14:backgroundMark x1="40349" y1="54318" x2="36279" y2="47386"/>
                            <a14:backgroundMark x1="36279" y1="47386" x2="31744" y2="42955"/>
                            <a14:backgroundMark x1="31744" y1="42955" x2="36977" y2="35000"/>
                            <a14:backgroundMark x1="36977" y1="35000" x2="32326" y2="40455"/>
                            <a14:backgroundMark x1="32326" y1="40455" x2="32558" y2="47500"/>
                            <a14:backgroundMark x1="32558" y1="47500" x2="36512" y2="56932"/>
                            <a14:backgroundMark x1="36512" y1="56932" x2="44651" y2="63977"/>
                            <a14:backgroundMark x1="44651" y1="63977" x2="60465" y2="63977"/>
                            <a14:backgroundMark x1="60465" y1="63977" x2="66395" y2="66136"/>
                            <a14:backgroundMark x1="66395" y1="66136" x2="67442" y2="66023"/>
                            <a14:backgroundMark x1="41163" y1="53409" x2="38488" y2="503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5160" y="7503926"/>
                <a:ext cx="502440" cy="514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4C7304-CFB5-3D48-32E7-E67D4FD075F8}"/>
              </a:ext>
            </a:extLst>
          </p:cNvPr>
          <p:cNvGrpSpPr/>
          <p:nvPr/>
        </p:nvGrpSpPr>
        <p:grpSpPr>
          <a:xfrm>
            <a:off x="104795" y="1920756"/>
            <a:ext cx="4688272" cy="6629400"/>
            <a:chOff x="0" y="1562100"/>
            <a:chExt cx="4688272" cy="6629400"/>
          </a:xfrm>
        </p:grpSpPr>
        <p:sp>
          <p:nvSpPr>
            <p:cNvPr id="19" name="Google Shape;2680;p60">
              <a:extLst>
                <a:ext uri="{FF2B5EF4-FFF2-40B4-BE49-F238E27FC236}">
                  <a16:creationId xmlns:a16="http://schemas.microsoft.com/office/drawing/2014/main" id="{2E4935A2-2784-2564-1EA1-212C2DB40AF2}"/>
                </a:ext>
              </a:extLst>
            </p:cNvPr>
            <p:cNvSpPr txBox="1">
              <a:spLocks/>
            </p:cNvSpPr>
            <p:nvPr/>
          </p:nvSpPr>
          <p:spPr>
            <a:xfrm>
              <a:off x="566310" y="6626491"/>
              <a:ext cx="4099461" cy="140373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</a:pPr>
              <a:r>
                <a: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  <a:hlinkClick r:id="rId17"/>
                </a:rPr>
                <a:t>vrsalovic.ivan@gmail.com</a:t>
              </a:r>
              <a:endParaRPr lang="hr-HR" sz="2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</a:pPr>
              <a:r>
                <a: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  <a:hlinkClick r:id="rId18"/>
                </a:rPr>
                <a:t>Ivan Vrsalović</a:t>
              </a:r>
              <a:endParaRPr lang="hr-HR" sz="2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</a:pPr>
              <a:r>
                <a: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rPr>
                <a:t>+385 91 1449 595</a:t>
              </a:r>
              <a:endParaRPr lang="en-GB" sz="2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74A960E-A0C6-45F0-2B85-A11E4E26BB42}"/>
                </a:ext>
              </a:extLst>
            </p:cNvPr>
            <p:cNvGrpSpPr/>
            <p:nvPr/>
          </p:nvGrpSpPr>
          <p:grpSpPr>
            <a:xfrm>
              <a:off x="381000" y="1562100"/>
              <a:ext cx="4307272" cy="5026723"/>
              <a:chOff x="381000" y="1562100"/>
              <a:chExt cx="4307272" cy="5026723"/>
            </a:xfrm>
          </p:grpSpPr>
          <p:pic>
            <p:nvPicPr>
              <p:cNvPr id="27" name="Slika 26" descr="Slika na kojoj se prikazuje Ljudsko lice, osoba, osmijeh, odijevanje&#10;&#10;Opis je automatski generiran">
                <a:extLst>
                  <a:ext uri="{FF2B5EF4-FFF2-40B4-BE49-F238E27FC236}">
                    <a16:creationId xmlns:a16="http://schemas.microsoft.com/office/drawing/2014/main" id="{C63F05DF-B760-515D-F176-2152C0E25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51" t="29807" r="25601" b="23816"/>
              <a:stretch/>
            </p:blipFill>
            <p:spPr>
              <a:xfrm>
                <a:off x="381000" y="1562100"/>
                <a:ext cx="4307272" cy="3695900"/>
              </a:xfrm>
              <a:prstGeom prst="rect">
                <a:avLst/>
              </a:prstGeom>
            </p:spPr>
          </p:pic>
          <p:pic>
            <p:nvPicPr>
              <p:cNvPr id="20" name="Google Shape;2684;p60">
                <a:extLst>
                  <a:ext uri="{FF2B5EF4-FFF2-40B4-BE49-F238E27FC236}">
                    <a16:creationId xmlns:a16="http://schemas.microsoft.com/office/drawing/2014/main" id="{9B60A5FF-9A48-A1B5-8282-F144F3D29691}"/>
                  </a:ext>
                </a:extLst>
              </p:cNvPr>
              <p:cNvPicPr preferRelativeResize="0"/>
              <p:nvPr/>
            </p:nvPicPr>
            <p:blipFill>
              <a:blip r:embed="rId20">
                <a:alphaModFix/>
                <a:duotone>
                  <a:prstClr val="black"/>
                  <a:srgbClr val="5D034A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471019" flipH="1">
                <a:off x="465086" y="4525370"/>
                <a:ext cx="4086576" cy="20634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2686;p60">
                <a:extLst>
                  <a:ext uri="{FF2B5EF4-FFF2-40B4-BE49-F238E27FC236}">
                    <a16:creationId xmlns:a16="http://schemas.microsoft.com/office/drawing/2014/main" id="{D2B194C1-998F-71BB-6B69-5C9A753DE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7767" y="4878443"/>
                <a:ext cx="3267025" cy="10214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Arial" pitchFamily="34" charset="0"/>
                  <a:buNone/>
                </a:pPr>
                <a:r>
                  <a:rPr lang="hr-HR" sz="3000" dirty="0">
                    <a:latin typeface="Noto Serif" panose="02020600060500020200" pitchFamily="18" charset="0"/>
                    <a:ea typeface="Noto Serif" panose="02020600060500020200" pitchFamily="18" charset="0"/>
                    <a:cs typeface="Noto Serif" panose="02020600060500020200" pitchFamily="18" charset="0"/>
                  </a:rPr>
                  <a:t>Ivan Vrsalović</a:t>
                </a:r>
              </a:p>
            </p:txBody>
          </p:sp>
        </p:grpSp>
        <p:pic>
          <p:nvPicPr>
            <p:cNvPr id="1026" name="Picture 2" descr="Premium Vector | Mail simple icon white mail icon on black circle vector  illustration stock image">
              <a:extLst>
                <a:ext uri="{FF2B5EF4-FFF2-40B4-BE49-F238E27FC236}">
                  <a16:creationId xmlns:a16="http://schemas.microsoft.com/office/drawing/2014/main" id="{592F7862-AE14-1A4B-E0A5-0AB3F0BE3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0050" y1="39100" x2="44800" y2="44550"/>
                          <a14:foregroundMark x1="44800" y1="44550" x2="50500" y2="47100"/>
                          <a14:foregroundMark x1="50500" y1="47100" x2="58700" y2="40800"/>
                          <a14:foregroundMark x1="58700" y1="40800" x2="51650" y2="38600"/>
                          <a14:foregroundMark x1="51650" y1="38600" x2="40500" y2="38350"/>
                          <a14:foregroundMark x1="29250" y1="46800" x2="29500" y2="53100"/>
                          <a14:foregroundMark x1="29500" y1="53100" x2="34850" y2="54500"/>
                          <a14:foregroundMark x1="34850" y1="54500" x2="30000" y2="46950"/>
                          <a14:foregroundMark x1="43650" y1="61650" x2="47900" y2="59550"/>
                          <a14:foregroundMark x1="47900" y1="59550" x2="54400" y2="59000"/>
                          <a14:foregroundMark x1="54400" y1="59000" x2="59050" y2="59400"/>
                          <a14:foregroundMark x1="59050" y1="59400" x2="56600" y2="63450"/>
                          <a14:foregroundMark x1="56600" y1="63450" x2="50300" y2="64450"/>
                          <a14:foregroundMark x1="50300" y1="64450" x2="43800" y2="61500"/>
                          <a14:foregroundMark x1="65700" y1="53950" x2="68201" y2="43945"/>
                          <a14:foregroundMark x1="70077" y1="42449" x2="70250" y2="55500"/>
                          <a14:foregroundMark x1="70060" y1="41207" x2="70075" y2="42313"/>
                          <a14:foregroundMark x1="70250" y1="55500" x2="66300" y2="53800"/>
                          <a14:backgroundMark x1="69850" y1="38650" x2="68050" y2="40900"/>
                          <a14:backgroundMark x1="68950" y1="38500" x2="72950" y2="34650"/>
                          <a14:backgroundMark x1="72950" y1="34650" x2="72950" y2="34650"/>
                          <a14:backgroundMark x1="71950" y1="37050" x2="68450" y2="41550"/>
                          <a14:backgroundMark x1="68450" y1="41550" x2="69250" y2="40300"/>
                          <a14:backgroundMark x1="69400" y1="41650" x2="68350" y2="42350"/>
                          <a14:backgroundMark x1="68350" y1="42350" x2="67350" y2="43550"/>
                          <a14:backgroundMark x1="67350" y1="43550" x2="67350" y2="43550"/>
                          <a14:backgroundMark x1="67350" y1="43550" x2="68800" y2="42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85686"/>
              <a:ext cx="591203" cy="59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inkedin black logo - Social media &amp; Logos Icons">
              <a:extLst>
                <a:ext uri="{FF2B5EF4-FFF2-40B4-BE49-F238E27FC236}">
                  <a16:creationId xmlns:a16="http://schemas.microsoft.com/office/drawing/2014/main" id="{A44BB89B-F0AC-C5F1-176B-D2A4A6E37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7094472"/>
              <a:ext cx="448002" cy="448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Phone Icon Black Circle, HD Png Download - kindpng">
              <a:extLst>
                <a:ext uri="{FF2B5EF4-FFF2-40B4-BE49-F238E27FC236}">
                  <a16:creationId xmlns:a16="http://schemas.microsoft.com/office/drawing/2014/main" id="{BF84524C-A21C-166C-A999-D5025F258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727" b="92500" l="6512" r="92442">
                          <a14:foregroundMark x1="10349" y1="29773" x2="7326" y2="36023"/>
                          <a14:foregroundMark x1="7326" y1="36023" x2="6512" y2="55341"/>
                          <a14:foregroundMark x1="6512" y1="55341" x2="10000" y2="69318"/>
                          <a14:foregroundMark x1="10000" y1="69318" x2="10000" y2="69318"/>
                          <a14:foregroundMark x1="89651" y1="37614" x2="92442" y2="55227"/>
                          <a14:foregroundMark x1="92442" y1="55227" x2="91512" y2="58409"/>
                          <a14:foregroundMark x1="68023" y1="90000" x2="40233" y2="92500"/>
                          <a14:foregroundMark x1="33488" y1="10568" x2="52558" y2="7727"/>
                          <a14:foregroundMark x1="52558" y1="7727" x2="63372" y2="10227"/>
                          <a14:backgroundMark x1="36163" y1="35000" x2="34535" y2="41591"/>
                          <a14:backgroundMark x1="34535" y1="41591" x2="36860" y2="51932"/>
                          <a14:backgroundMark x1="36860" y1="51932" x2="45465" y2="63750"/>
                          <a14:backgroundMark x1="45465" y1="63750" x2="51279" y2="66250"/>
                          <a14:backgroundMark x1="51279" y1="66250" x2="61163" y2="65341"/>
                          <a14:backgroundMark x1="63721" y1="64205" x2="55698" y2="64432"/>
                          <a14:backgroundMark x1="55698" y1="64432" x2="45349" y2="59773"/>
                          <a14:backgroundMark x1="49884" y1="63068" x2="40349" y2="54318"/>
                          <a14:backgroundMark x1="40349" y1="54318" x2="36279" y2="47386"/>
                          <a14:backgroundMark x1="36279" y1="47386" x2="31744" y2="42955"/>
                          <a14:backgroundMark x1="31744" y1="42955" x2="36977" y2="35000"/>
                          <a14:backgroundMark x1="36977" y1="35000" x2="32326" y2="40455"/>
                          <a14:backgroundMark x1="32326" y1="40455" x2="32558" y2="47500"/>
                          <a14:backgroundMark x1="32558" y1="47500" x2="36512" y2="56932"/>
                          <a14:backgroundMark x1="36512" y1="56932" x2="44651" y2="63977"/>
                          <a14:backgroundMark x1="44651" y1="63977" x2="60465" y2="63977"/>
                          <a14:backgroundMark x1="60465" y1="63977" x2="66395" y2="66136"/>
                          <a14:backgroundMark x1="66395" y1="66136" x2="67442" y2="66023"/>
                          <a14:backgroundMark x1="41163" y1="53409" x2="38488" y2="50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1" y="7677375"/>
              <a:ext cx="502440" cy="51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D0965C-BF87-91B4-AAD6-55666F6084CF}"/>
              </a:ext>
            </a:extLst>
          </p:cNvPr>
          <p:cNvGrpSpPr/>
          <p:nvPr/>
        </p:nvGrpSpPr>
        <p:grpSpPr>
          <a:xfrm>
            <a:off x="13888971" y="3249568"/>
            <a:ext cx="5576494" cy="6646005"/>
            <a:chOff x="13917189" y="2933700"/>
            <a:chExt cx="5576494" cy="664600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F82F7A-C65F-6C1A-3F71-1B8DB5798306}"/>
                </a:ext>
              </a:extLst>
            </p:cNvPr>
            <p:cNvGrpSpPr/>
            <p:nvPr/>
          </p:nvGrpSpPr>
          <p:grpSpPr>
            <a:xfrm>
              <a:off x="13917189" y="2933700"/>
              <a:ext cx="4086576" cy="5344555"/>
              <a:chOff x="13917189" y="2933700"/>
              <a:chExt cx="4086576" cy="5344555"/>
            </a:xfrm>
          </p:grpSpPr>
          <p:pic>
            <p:nvPicPr>
              <p:cNvPr id="31" name="Slika 30" descr="Slika na kojoj se prikazuje Ljudsko lice, osoba, Brada, vrat&#10;&#10;Opis je automatski generiran">
                <a:extLst>
                  <a:ext uri="{FF2B5EF4-FFF2-40B4-BE49-F238E27FC236}">
                    <a16:creationId xmlns:a16="http://schemas.microsoft.com/office/drawing/2014/main" id="{B40BC99A-015C-7E91-F015-17C43392D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7819" y="2933700"/>
                <a:ext cx="3093720" cy="4132121"/>
              </a:xfrm>
              <a:prstGeom prst="rect">
                <a:avLst/>
              </a:prstGeom>
            </p:spPr>
          </p:pic>
          <p:pic>
            <p:nvPicPr>
              <p:cNvPr id="7" name="Google Shape;2684;p60">
                <a:extLst>
                  <a:ext uri="{FF2B5EF4-FFF2-40B4-BE49-F238E27FC236}">
                    <a16:creationId xmlns:a16="http://schemas.microsoft.com/office/drawing/2014/main" id="{4EA7A84B-778E-205C-E10F-970A8C54A9DD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  <a:duotone>
                  <a:prstClr val="black"/>
                  <a:schemeClr val="tx2">
                    <a:lumMod val="60000"/>
                    <a:lumOff val="40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20471019" flipH="1">
                <a:off x="13917189" y="6214802"/>
                <a:ext cx="4086576" cy="20634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2686;p60">
                <a:extLst>
                  <a:ext uri="{FF2B5EF4-FFF2-40B4-BE49-F238E27FC236}">
                    <a16:creationId xmlns:a16="http://schemas.microsoft.com/office/drawing/2014/main" id="{74F38E75-B36E-178D-A6BD-BEC5EF279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53299" y="6555109"/>
                <a:ext cx="3267025" cy="10214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Arial" pitchFamily="34" charset="0"/>
                  <a:buNone/>
                </a:pPr>
                <a:r>
                  <a:rPr lang="hr-HR" sz="3000" dirty="0">
                    <a:latin typeface="Noto Serif" panose="02020600060500020200" pitchFamily="18" charset="0"/>
                    <a:ea typeface="Noto Serif" panose="02020600060500020200" pitchFamily="18" charset="0"/>
                    <a:cs typeface="Noto Serif" panose="02020600060500020200" pitchFamily="18" charset="0"/>
                  </a:rPr>
                  <a:t>Jakov Mrak</a:t>
                </a:r>
              </a:p>
            </p:txBody>
          </p:sp>
        </p:grpSp>
        <p:sp>
          <p:nvSpPr>
            <p:cNvPr id="59" name="Google Shape;2680;p60">
              <a:extLst>
                <a:ext uri="{FF2B5EF4-FFF2-40B4-BE49-F238E27FC236}">
                  <a16:creationId xmlns:a16="http://schemas.microsoft.com/office/drawing/2014/main" id="{AE38EA1E-9C11-8F22-1292-2FC5DBBD4E2B}"/>
                </a:ext>
              </a:extLst>
            </p:cNvPr>
            <p:cNvSpPr txBox="1">
              <a:spLocks/>
            </p:cNvSpPr>
            <p:nvPr/>
          </p:nvSpPr>
          <p:spPr>
            <a:xfrm>
              <a:off x="14609743" y="8175969"/>
              <a:ext cx="4883940" cy="140373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</a:pPr>
              <a:r>
                <a: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  <a:hlinkClick r:id="rId22"/>
                </a:rPr>
                <a:t>jakov.mrak@gmail.com</a:t>
              </a:r>
              <a:endParaRPr lang="hr-HR" sz="2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</a:pPr>
              <a:r>
                <a:rPr lang="hr-HR" sz="2400" dirty="0"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rPr>
                <a:t>+385 91 6034 004</a:t>
              </a:r>
              <a:endParaRPr lang="en-GB" sz="2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pic>
          <p:nvPicPr>
            <p:cNvPr id="60" name="Picture 2" descr="Premium Vector | Mail simple icon white mail icon on black circle vector  illustration stock image">
              <a:extLst>
                <a:ext uri="{FF2B5EF4-FFF2-40B4-BE49-F238E27FC236}">
                  <a16:creationId xmlns:a16="http://schemas.microsoft.com/office/drawing/2014/main" id="{323B6262-99DA-809C-9D96-1AF03C45E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0050" y1="39100" x2="44800" y2="44550"/>
                          <a14:foregroundMark x1="44800" y1="44550" x2="50500" y2="47100"/>
                          <a14:foregroundMark x1="50500" y1="47100" x2="58700" y2="40800"/>
                          <a14:foregroundMark x1="58700" y1="40800" x2="51650" y2="38600"/>
                          <a14:foregroundMark x1="51650" y1="38600" x2="40500" y2="38350"/>
                          <a14:foregroundMark x1="29250" y1="46800" x2="29500" y2="53100"/>
                          <a14:foregroundMark x1="29500" y1="53100" x2="34850" y2="54500"/>
                          <a14:foregroundMark x1="34850" y1="54500" x2="30000" y2="46950"/>
                          <a14:foregroundMark x1="43650" y1="61650" x2="47900" y2="59550"/>
                          <a14:foregroundMark x1="47900" y1="59550" x2="54400" y2="59000"/>
                          <a14:foregroundMark x1="54400" y1="59000" x2="59050" y2="59400"/>
                          <a14:foregroundMark x1="59050" y1="59400" x2="56600" y2="63450"/>
                          <a14:foregroundMark x1="56600" y1="63450" x2="50300" y2="64450"/>
                          <a14:foregroundMark x1="50300" y1="64450" x2="43800" y2="61500"/>
                          <a14:foregroundMark x1="65700" y1="53950" x2="68201" y2="43945"/>
                          <a14:foregroundMark x1="70077" y1="42449" x2="70250" y2="55500"/>
                          <a14:foregroundMark x1="70060" y1="41207" x2="70075" y2="42313"/>
                          <a14:foregroundMark x1="70250" y1="55500" x2="66300" y2="53800"/>
                          <a14:backgroundMark x1="69850" y1="38650" x2="68050" y2="40900"/>
                          <a14:backgroundMark x1="68950" y1="38500" x2="72950" y2="34650"/>
                          <a14:backgroundMark x1="72950" y1="34650" x2="72950" y2="34650"/>
                          <a14:backgroundMark x1="71950" y1="37050" x2="68450" y2="41550"/>
                          <a14:backgroundMark x1="68450" y1="41550" x2="69250" y2="40300"/>
                          <a14:backgroundMark x1="69400" y1="41650" x2="68350" y2="42350"/>
                          <a14:backgroundMark x1="68350" y1="42350" x2="67350" y2="43550"/>
                          <a14:backgroundMark x1="67350" y1="43550" x2="67350" y2="43550"/>
                          <a14:backgroundMark x1="67350" y1="43550" x2="68800" y2="42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9322" y="8279932"/>
              <a:ext cx="591203" cy="59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Phone Icon Black Circle, HD Png Download - kindpng">
              <a:extLst>
                <a:ext uri="{FF2B5EF4-FFF2-40B4-BE49-F238E27FC236}">
                  <a16:creationId xmlns:a16="http://schemas.microsoft.com/office/drawing/2014/main" id="{3EF6926D-1F46-DC56-374F-030FDAB1C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727" b="92500" l="6512" r="92442">
                          <a14:foregroundMark x1="10349" y1="29773" x2="7326" y2="36023"/>
                          <a14:foregroundMark x1="7326" y1="36023" x2="6512" y2="55341"/>
                          <a14:foregroundMark x1="6512" y1="55341" x2="10000" y2="69318"/>
                          <a14:foregroundMark x1="10000" y1="69318" x2="10000" y2="69318"/>
                          <a14:foregroundMark x1="89651" y1="37614" x2="92442" y2="55227"/>
                          <a14:foregroundMark x1="92442" y1="55227" x2="91512" y2="58409"/>
                          <a14:foregroundMark x1="68023" y1="90000" x2="40233" y2="92500"/>
                          <a14:foregroundMark x1="33488" y1="10568" x2="52558" y2="7727"/>
                          <a14:foregroundMark x1="52558" y1="7727" x2="63372" y2="10227"/>
                          <a14:backgroundMark x1="36163" y1="35000" x2="34535" y2="41591"/>
                          <a14:backgroundMark x1="34535" y1="41591" x2="36860" y2="51932"/>
                          <a14:backgroundMark x1="36860" y1="51932" x2="45465" y2="63750"/>
                          <a14:backgroundMark x1="45465" y1="63750" x2="51279" y2="66250"/>
                          <a14:backgroundMark x1="51279" y1="66250" x2="61163" y2="65341"/>
                          <a14:backgroundMark x1="63721" y1="64205" x2="55698" y2="64432"/>
                          <a14:backgroundMark x1="55698" y1="64432" x2="45349" y2="59773"/>
                          <a14:backgroundMark x1="49884" y1="63068" x2="40349" y2="54318"/>
                          <a14:backgroundMark x1="40349" y1="54318" x2="36279" y2="47386"/>
                          <a14:backgroundMark x1="36279" y1="47386" x2="31744" y2="42955"/>
                          <a14:backgroundMark x1="31744" y1="42955" x2="36977" y2="35000"/>
                          <a14:backgroundMark x1="36977" y1="35000" x2="32326" y2="40455"/>
                          <a14:backgroundMark x1="32326" y1="40455" x2="32558" y2="47500"/>
                          <a14:backgroundMark x1="32558" y1="47500" x2="36512" y2="56932"/>
                          <a14:backgroundMark x1="36512" y1="56932" x2="44651" y2="63977"/>
                          <a14:backgroundMark x1="44651" y1="63977" x2="60465" y2="63977"/>
                          <a14:backgroundMark x1="60465" y1="63977" x2="66395" y2="66136"/>
                          <a14:backgroundMark x1="66395" y1="66136" x2="67442" y2="66023"/>
                          <a14:backgroundMark x1="41163" y1="53409" x2="38488" y2="50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8132" y="8904352"/>
              <a:ext cx="502440" cy="51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 descr="A crab with claws on a black background&#10;&#10;Description automatically generated">
            <a:extLst>
              <a:ext uri="{FF2B5EF4-FFF2-40B4-BE49-F238E27FC236}">
                <a16:creationId xmlns:a16="http://schemas.microsoft.com/office/drawing/2014/main" id="{E4373891-D8BA-ECB4-B8EB-93D3337A842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499" y="139873"/>
            <a:ext cx="1264747" cy="9491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308</Words>
  <Application>Microsoft Office PowerPoint</Application>
  <PresentationFormat>Custom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Montserrat</vt:lpstr>
      <vt:lpstr>Noto Serif</vt:lpstr>
      <vt:lpstr>Noto Serif Display ExtraCondensed Bold Bold</vt:lpstr>
      <vt:lpstr>Noto Serif Display ExtraCondensed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Animated Meeting Plan Blue and White Illustrative Minimal Business Presentation</dc:title>
  <dc:creator>Vrsa</dc:creator>
  <cp:lastModifiedBy>Ivan Vrsalovic</cp:lastModifiedBy>
  <cp:revision>29</cp:revision>
  <dcterms:created xsi:type="dcterms:W3CDTF">2006-08-16T00:00:00Z</dcterms:created>
  <dcterms:modified xsi:type="dcterms:W3CDTF">2023-12-03T17:45:25Z</dcterms:modified>
  <dc:identifier>DAFbnQYX7fI</dc:identifier>
</cp:coreProperties>
</file>